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681" r:id="rId3"/>
    <p:sldMasterId id="2147483704" r:id="rId4"/>
  </p:sldMasterIdLst>
  <p:notesMasterIdLst>
    <p:notesMasterId r:id="rId26"/>
  </p:notesMasterIdLst>
  <p:sldIdLst>
    <p:sldId id="256" r:id="rId5"/>
    <p:sldId id="257" r:id="rId6"/>
    <p:sldId id="258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90" r:id="rId17"/>
    <p:sldId id="283" r:id="rId18"/>
    <p:sldId id="284" r:id="rId19"/>
    <p:sldId id="291" r:id="rId20"/>
    <p:sldId id="285" r:id="rId21"/>
    <p:sldId id="286" r:id="rId22"/>
    <p:sldId id="287" r:id="rId23"/>
    <p:sldId id="288" r:id="rId24"/>
    <p:sldId id="289" r:id="rId25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47" userDrawn="1">
          <p15:clr>
            <a:srgbClr val="A4A3A4"/>
          </p15:clr>
        </p15:guide>
        <p15:guide id="2" pos="984" userDrawn="1">
          <p15:clr>
            <a:srgbClr val="A4A3A4"/>
          </p15:clr>
        </p15:guide>
        <p15:guide id="3" pos="7400" userDrawn="1">
          <p15:clr>
            <a:srgbClr val="A4A3A4"/>
          </p15:clr>
        </p15:guide>
        <p15:guide id="4" pos="2792" userDrawn="1">
          <p15:clr>
            <a:srgbClr val="A4A3A4"/>
          </p15:clr>
        </p15:guide>
        <p15:guide id="5" orient="horz" pos="3474" userDrawn="1">
          <p15:clr>
            <a:srgbClr val="A4A3A4"/>
          </p15:clr>
        </p15:guide>
        <p15:guide id="6" orient="horz" pos="26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83"/>
    <a:srgbClr val="282A2E"/>
    <a:srgbClr val="CFE8FF"/>
    <a:srgbClr val="46AA9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089" autoAdjust="0"/>
  </p:normalViewPr>
  <p:slideViewPr>
    <p:cSldViewPr>
      <p:cViewPr>
        <p:scale>
          <a:sx n="80" d="100"/>
          <a:sy n="80" d="100"/>
        </p:scale>
        <p:origin x="-102" y="-558"/>
      </p:cViewPr>
      <p:guideLst>
        <p:guide orient="horz" pos="2947"/>
        <p:guide orient="horz" pos="3474"/>
        <p:guide orient="horz" pos="2698"/>
        <p:guide pos="984"/>
        <p:guide pos="7400"/>
        <p:guide pos="2792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E2738-11D9-4D4E-B6B4-02113A17424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37D1-770F-475F-817B-06F500853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78301D-1762-3CB6-AAB2-1A44BCE4E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" y="0"/>
            <a:ext cx="1217829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2F4B44-7C47-5E0D-EE15-7BC90E3B93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321" y="2602915"/>
            <a:ext cx="6591205" cy="6452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DB4B665-3907-422D-4374-47878B4CE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321" y="3267946"/>
            <a:ext cx="6591205" cy="495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DB6019-BB52-2FD1-92D2-B5290337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773" y="5834928"/>
            <a:ext cx="974573" cy="365125"/>
          </a:xfrm>
          <a:prstGeom prst="rect">
            <a:avLst/>
          </a:prstGeom>
        </p:spPr>
        <p:txBody>
          <a:bodyPr/>
          <a:lstStyle>
            <a:lvl1pPr algn="ctr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6DC9FE7C-99F6-CA74-D2C1-4E6CAE1A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556" y="5834928"/>
            <a:ext cx="568184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571943C-8309-9786-C004-052D681AC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7" y="570811"/>
            <a:ext cx="2965021" cy="11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1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  <p15:guide id="2" pos="642" userDrawn="1">
          <p15:clr>
            <a:srgbClr val="FBAE40"/>
          </p15:clr>
        </p15:guide>
        <p15:guide id="3" pos="22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5" y="1852613"/>
            <a:ext cx="6524883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4" y="1852613"/>
            <a:ext cx="349062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7427A81F-BA23-4C7B-91B1-DB2E3678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4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076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7417" y="1852613"/>
            <a:ext cx="525191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4" y="1852613"/>
            <a:ext cx="262421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892C17DF-DF4E-3731-4F2E-A396D502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91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6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7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563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F62A642E-F1CD-B758-9814-3759715B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7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1C80EB1C-3DFB-CA21-3E8B-85BD98E89E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585" y="1285733"/>
            <a:ext cx="1113479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C7B0432D-52B2-ABD3-AB2C-EFE42A80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4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583" y="1119499"/>
            <a:ext cx="393172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7437" y="1119499"/>
            <a:ext cx="6717425" cy="474155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677DD3CF-1E94-682D-2220-39F6DCCD25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="" xmlns:a16="http://schemas.microsoft.com/office/drawing/2014/main" id="{4CE71A49-2557-879E-46E4-65FA3DA4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4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CB8902D8-3508-D59E-006B-7C5DDFEB7B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996" y="1255716"/>
            <a:ext cx="7176154" cy="44783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674" y="1255716"/>
            <a:ext cx="354919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A25EA41-9EA9-C450-BF8E-D7CB89B2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8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329" y="1309029"/>
            <a:ext cx="4599632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329" y="1951848"/>
            <a:ext cx="459963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2173" y="1309029"/>
            <a:ext cx="4626199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5457" y="1951848"/>
            <a:ext cx="459963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E7DB54A8-6EA3-DEF1-C3CD-22E1315B59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53F19523-F1B7-41C2-3122-1FB8C281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7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B2D683AE-E7AC-E2C2-42A7-84A4BC095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2727" y="2148280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43" y="2373145"/>
            <a:ext cx="3813931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2728" y="3878662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36CDF495-7673-96EA-5BA6-BBA91015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B2D683AE-E7AC-E2C2-42A7-84A4BC095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426" y="1383487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6868" y="3429000"/>
            <a:ext cx="2217534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6468" y="3429000"/>
            <a:ext cx="2217534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6747" y="1751994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027" y="1383487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346" y="1751994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76D3F2A7-39AE-01BE-2C6E-2EDA4015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5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7F173148-1E7F-44B1-3D1D-8428EAA4FF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37FB8010-E24F-FFD6-6168-E7B02679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2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16452CA-465B-6F19-E4DD-A7EEB0B443B5}"/>
              </a:ext>
            </a:extLst>
          </p:cNvPr>
          <p:cNvSpPr txBox="1">
            <a:spLocks/>
          </p:cNvSpPr>
          <p:nvPr/>
        </p:nvSpPr>
        <p:spPr>
          <a:xfrm>
            <a:off x="2889703" y="705115"/>
            <a:ext cx="9517136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6497E2DC-5B4C-9759-C287-6ABA3D40845A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2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=""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397" y="5834926"/>
            <a:ext cx="97457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318" y="3267946"/>
            <a:ext cx="6610707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606" y="2829798"/>
            <a:ext cx="6610707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=""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839" y="5802436"/>
            <a:ext cx="1006009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=""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273" y="5802435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514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42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78301D-1762-3CB6-AAB2-1A44BCE4E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" y="0"/>
            <a:ext cx="1217829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2F4B44-7C47-5E0D-EE15-7BC90E3B93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321" y="2602915"/>
            <a:ext cx="6591205" cy="6452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DB4B665-3907-422D-4374-47878B4CE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321" y="3267946"/>
            <a:ext cx="6591205" cy="495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DB6019-BB52-2FD1-92D2-B5290337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773" y="5834928"/>
            <a:ext cx="974573" cy="365125"/>
          </a:xfrm>
          <a:prstGeom prst="rect">
            <a:avLst/>
          </a:prstGeom>
        </p:spPr>
        <p:txBody>
          <a:bodyPr/>
          <a:lstStyle>
            <a:lvl1pPr algn="ctr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6DC9FE7C-99F6-CA74-D2C1-4E6CAE1A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556" y="5834928"/>
            <a:ext cx="568184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571943C-8309-9786-C004-052D681AC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7" y="570811"/>
            <a:ext cx="2965021" cy="11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1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27" userDrawn="1">
          <p15:clr>
            <a:srgbClr val="FBAE40"/>
          </p15:clr>
        </p15:guide>
        <p15:guide id="2" pos="642" userDrawn="1">
          <p15:clr>
            <a:srgbClr val="FBAE40"/>
          </p15:clr>
        </p15:guide>
        <p15:guide id="3" pos="220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16452CA-465B-6F19-E4DD-A7EEB0B443B5}"/>
              </a:ext>
            </a:extLst>
          </p:cNvPr>
          <p:cNvSpPr txBox="1">
            <a:spLocks/>
          </p:cNvSpPr>
          <p:nvPr/>
        </p:nvSpPr>
        <p:spPr>
          <a:xfrm>
            <a:off x="2889703" y="705115"/>
            <a:ext cx="9517136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6497E2DC-5B4C-9759-C287-6ABA3D40845A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2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(1 цифра)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B9CA749-DBD3-B13F-14FA-7C277F484C87}"/>
              </a:ext>
            </a:extLst>
          </p:cNvPr>
          <p:cNvSpPr/>
          <p:nvPr/>
        </p:nvSpPr>
        <p:spPr>
          <a:xfrm>
            <a:off x="0" y="2662517"/>
            <a:ext cx="7515106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C882C-6A89-2D6B-104A-5C934011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16" y="2452557"/>
            <a:ext cx="1143714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F6959D-578F-B96C-E4CA-29FDB7E36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416" y="2849940"/>
            <a:ext cx="592920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4" name="object 7">
            <a:extLst>
              <a:ext uri="{FF2B5EF4-FFF2-40B4-BE49-F238E27FC236}">
                <a16:creationId xmlns="" xmlns:a16="http://schemas.microsoft.com/office/drawing/2014/main" id="{40B0B83F-EC84-73C1-0E28-563415DA114E}"/>
              </a:ext>
            </a:extLst>
          </p:cNvPr>
          <p:cNvGrpSpPr/>
          <p:nvPr/>
        </p:nvGrpSpPr>
        <p:grpSpPr>
          <a:xfrm>
            <a:off x="10672309" y="499481"/>
            <a:ext cx="1062071" cy="149236"/>
            <a:chOff x="13803706" y="771130"/>
            <a:chExt cx="1690370" cy="237490"/>
          </a:xfrm>
        </p:grpSpPr>
        <p:pic>
          <p:nvPicPr>
            <p:cNvPr id="8" name="object 8">
              <a:extLst>
                <a:ext uri="{FF2B5EF4-FFF2-40B4-BE49-F238E27FC236}">
                  <a16:creationId xmlns="" xmlns:a16="http://schemas.microsoft.com/office/drawing/2014/main" id="{591FA285-30F2-E93D-8864-B614510D3A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3706" y="775044"/>
              <a:ext cx="194614" cy="229349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="" xmlns:a16="http://schemas.microsoft.com/office/drawing/2014/main" id="{1893A61B-F3E8-5235-99FC-3BF4ECC89B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6500" y="771130"/>
              <a:ext cx="237556" cy="23717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="" xmlns:a16="http://schemas.microsoft.com/office/drawing/2014/main" id="{18B27CEF-8C8B-C948-1C40-FE8259E1B8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4105" y="771130"/>
              <a:ext cx="220471" cy="237235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8CCF9AC3-7A40-B188-3AF9-E01DA500BDC6}"/>
                </a:ext>
              </a:extLst>
            </p:cNvPr>
            <p:cNvSpPr/>
            <p:nvPr/>
          </p:nvSpPr>
          <p:spPr>
            <a:xfrm>
              <a:off x="14804644" y="775042"/>
              <a:ext cx="689610" cy="230504"/>
            </a:xfrm>
            <a:custGeom>
              <a:avLst/>
              <a:gdLst/>
              <a:ahLst/>
              <a:cxnLst/>
              <a:rect l="l" t="t" r="r" b="b"/>
              <a:pathLst>
                <a:path w="689609" h="230505">
                  <a:moveTo>
                    <a:pt x="215430" y="12"/>
                  </a:moveTo>
                  <a:lnTo>
                    <a:pt x="0" y="12"/>
                  </a:lnTo>
                  <a:lnTo>
                    <a:pt x="0" y="57162"/>
                  </a:lnTo>
                  <a:lnTo>
                    <a:pt x="72275" y="57162"/>
                  </a:lnTo>
                  <a:lnTo>
                    <a:pt x="72275" y="229882"/>
                  </a:lnTo>
                  <a:lnTo>
                    <a:pt x="143141" y="229882"/>
                  </a:lnTo>
                  <a:lnTo>
                    <a:pt x="143141" y="57162"/>
                  </a:lnTo>
                  <a:lnTo>
                    <a:pt x="215430" y="57162"/>
                  </a:lnTo>
                  <a:lnTo>
                    <a:pt x="215430" y="12"/>
                  </a:lnTo>
                  <a:close/>
                </a:path>
                <a:path w="689609" h="230505">
                  <a:moveTo>
                    <a:pt x="467512" y="229349"/>
                  </a:moveTo>
                  <a:lnTo>
                    <a:pt x="453288" y="191490"/>
                  </a:lnTo>
                  <a:lnTo>
                    <a:pt x="434644" y="141897"/>
                  </a:lnTo>
                  <a:lnTo>
                    <a:pt x="403669" y="59448"/>
                  </a:lnTo>
                  <a:lnTo>
                    <a:pt x="381330" y="0"/>
                  </a:lnTo>
                  <a:lnTo>
                    <a:pt x="367118" y="0"/>
                  </a:lnTo>
                  <a:lnTo>
                    <a:pt x="367118" y="141897"/>
                  </a:lnTo>
                  <a:lnTo>
                    <a:pt x="316763" y="141897"/>
                  </a:lnTo>
                  <a:lnTo>
                    <a:pt x="341807" y="59448"/>
                  </a:lnTo>
                  <a:lnTo>
                    <a:pt x="367118" y="141897"/>
                  </a:lnTo>
                  <a:lnTo>
                    <a:pt x="367118" y="0"/>
                  </a:lnTo>
                  <a:lnTo>
                    <a:pt x="304025" y="0"/>
                  </a:lnTo>
                  <a:lnTo>
                    <a:pt x="217830" y="229349"/>
                  </a:lnTo>
                  <a:lnTo>
                    <a:pt x="290182" y="229349"/>
                  </a:lnTo>
                  <a:lnTo>
                    <a:pt x="301358" y="191490"/>
                  </a:lnTo>
                  <a:lnTo>
                    <a:pt x="381825" y="191490"/>
                  </a:lnTo>
                  <a:lnTo>
                    <a:pt x="393293" y="229349"/>
                  </a:lnTo>
                  <a:lnTo>
                    <a:pt x="467512" y="229349"/>
                  </a:lnTo>
                  <a:close/>
                </a:path>
                <a:path w="689609" h="230505">
                  <a:moveTo>
                    <a:pt x="689356" y="12"/>
                  </a:moveTo>
                  <a:lnTo>
                    <a:pt x="473925" y="12"/>
                  </a:lnTo>
                  <a:lnTo>
                    <a:pt x="473925" y="57162"/>
                  </a:lnTo>
                  <a:lnTo>
                    <a:pt x="546201" y="57162"/>
                  </a:lnTo>
                  <a:lnTo>
                    <a:pt x="546201" y="229882"/>
                  </a:lnTo>
                  <a:lnTo>
                    <a:pt x="617067" y="229882"/>
                  </a:lnTo>
                  <a:lnTo>
                    <a:pt x="617067" y="57162"/>
                  </a:lnTo>
                  <a:lnTo>
                    <a:pt x="689356" y="57162"/>
                  </a:lnTo>
                  <a:lnTo>
                    <a:pt x="68935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="" xmlns:a16="http://schemas.microsoft.com/office/drawing/2014/main" id="{0C17C36F-6C30-2869-727E-8B14924F6C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9790" y="771130"/>
              <a:ext cx="220471" cy="237235"/>
            </a:xfrm>
            <a:prstGeom prst="rect">
              <a:avLst/>
            </a:prstGeom>
          </p:spPr>
        </p:pic>
      </p:grpSp>
      <p:grpSp>
        <p:nvGrpSpPr>
          <p:cNvPr id="5" name="Группа 14">
            <a:extLst>
              <a:ext uri="{FF2B5EF4-FFF2-40B4-BE49-F238E27FC236}">
                <a16:creationId xmlns="" xmlns:a16="http://schemas.microsoft.com/office/drawing/2014/main" id="{782566FF-D96E-C536-CF93-D3B5B29E2236}"/>
              </a:ext>
            </a:extLst>
          </p:cNvPr>
          <p:cNvGrpSpPr/>
          <p:nvPr/>
        </p:nvGrpSpPr>
        <p:grpSpPr>
          <a:xfrm>
            <a:off x="663324" y="6396532"/>
            <a:ext cx="12924015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3" name="object 4">
              <a:extLst>
                <a:ext uri="{FF2B5EF4-FFF2-40B4-BE49-F238E27FC236}">
                  <a16:creationId xmlns="" xmlns:a16="http://schemas.microsoft.com/office/drawing/2014/main" id="{1B688DBE-0B82-D437-45D3-26C9965B9F94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="" xmlns:a16="http://schemas.microsoft.com/office/drawing/2014/main" id="{72F4BF3D-BED7-F59C-A792-129F1B77A1EF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C0666AB6-707A-00BE-C61C-BC21B132DF34}"/>
              </a:ext>
            </a:extLst>
          </p:cNvPr>
          <p:cNvSpPr/>
          <p:nvPr/>
        </p:nvSpPr>
        <p:spPr>
          <a:xfrm flipH="1">
            <a:off x="-10583" y="2662517"/>
            <a:ext cx="110096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704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2 цифры)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B9CA749-DBD3-B13F-14FA-7C277F484C87}"/>
              </a:ext>
            </a:extLst>
          </p:cNvPr>
          <p:cNvSpPr/>
          <p:nvPr/>
        </p:nvSpPr>
        <p:spPr>
          <a:xfrm>
            <a:off x="0" y="2662517"/>
            <a:ext cx="7515106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7">
            <a:extLst>
              <a:ext uri="{FF2B5EF4-FFF2-40B4-BE49-F238E27FC236}">
                <a16:creationId xmlns="" xmlns:a16="http://schemas.microsoft.com/office/drawing/2014/main" id="{40B0B83F-EC84-73C1-0E28-563415DA114E}"/>
              </a:ext>
            </a:extLst>
          </p:cNvPr>
          <p:cNvGrpSpPr/>
          <p:nvPr/>
        </p:nvGrpSpPr>
        <p:grpSpPr>
          <a:xfrm>
            <a:off x="10672309" y="499481"/>
            <a:ext cx="1062071" cy="149236"/>
            <a:chOff x="13803706" y="771130"/>
            <a:chExt cx="1690370" cy="237490"/>
          </a:xfrm>
        </p:grpSpPr>
        <p:pic>
          <p:nvPicPr>
            <p:cNvPr id="8" name="object 8">
              <a:extLst>
                <a:ext uri="{FF2B5EF4-FFF2-40B4-BE49-F238E27FC236}">
                  <a16:creationId xmlns="" xmlns:a16="http://schemas.microsoft.com/office/drawing/2014/main" id="{591FA285-30F2-E93D-8864-B614510D3A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3706" y="775044"/>
              <a:ext cx="194614" cy="229349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="" xmlns:a16="http://schemas.microsoft.com/office/drawing/2014/main" id="{1893A61B-F3E8-5235-99FC-3BF4ECC89B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6500" y="771130"/>
              <a:ext cx="237556" cy="23717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="" xmlns:a16="http://schemas.microsoft.com/office/drawing/2014/main" id="{18B27CEF-8C8B-C948-1C40-FE8259E1B8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4105" y="771130"/>
              <a:ext cx="220471" cy="237235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8CCF9AC3-7A40-B188-3AF9-E01DA500BDC6}"/>
                </a:ext>
              </a:extLst>
            </p:cNvPr>
            <p:cNvSpPr/>
            <p:nvPr/>
          </p:nvSpPr>
          <p:spPr>
            <a:xfrm>
              <a:off x="14804644" y="775042"/>
              <a:ext cx="689610" cy="230504"/>
            </a:xfrm>
            <a:custGeom>
              <a:avLst/>
              <a:gdLst/>
              <a:ahLst/>
              <a:cxnLst/>
              <a:rect l="l" t="t" r="r" b="b"/>
              <a:pathLst>
                <a:path w="689609" h="230505">
                  <a:moveTo>
                    <a:pt x="215430" y="12"/>
                  </a:moveTo>
                  <a:lnTo>
                    <a:pt x="0" y="12"/>
                  </a:lnTo>
                  <a:lnTo>
                    <a:pt x="0" y="57162"/>
                  </a:lnTo>
                  <a:lnTo>
                    <a:pt x="72275" y="57162"/>
                  </a:lnTo>
                  <a:lnTo>
                    <a:pt x="72275" y="229882"/>
                  </a:lnTo>
                  <a:lnTo>
                    <a:pt x="143141" y="229882"/>
                  </a:lnTo>
                  <a:lnTo>
                    <a:pt x="143141" y="57162"/>
                  </a:lnTo>
                  <a:lnTo>
                    <a:pt x="215430" y="57162"/>
                  </a:lnTo>
                  <a:lnTo>
                    <a:pt x="215430" y="12"/>
                  </a:lnTo>
                  <a:close/>
                </a:path>
                <a:path w="689609" h="230505">
                  <a:moveTo>
                    <a:pt x="467512" y="229349"/>
                  </a:moveTo>
                  <a:lnTo>
                    <a:pt x="453288" y="191490"/>
                  </a:lnTo>
                  <a:lnTo>
                    <a:pt x="434644" y="141897"/>
                  </a:lnTo>
                  <a:lnTo>
                    <a:pt x="403669" y="59448"/>
                  </a:lnTo>
                  <a:lnTo>
                    <a:pt x="381330" y="0"/>
                  </a:lnTo>
                  <a:lnTo>
                    <a:pt x="367118" y="0"/>
                  </a:lnTo>
                  <a:lnTo>
                    <a:pt x="367118" y="141897"/>
                  </a:lnTo>
                  <a:lnTo>
                    <a:pt x="316763" y="141897"/>
                  </a:lnTo>
                  <a:lnTo>
                    <a:pt x="341807" y="59448"/>
                  </a:lnTo>
                  <a:lnTo>
                    <a:pt x="367118" y="141897"/>
                  </a:lnTo>
                  <a:lnTo>
                    <a:pt x="367118" y="0"/>
                  </a:lnTo>
                  <a:lnTo>
                    <a:pt x="304025" y="0"/>
                  </a:lnTo>
                  <a:lnTo>
                    <a:pt x="217830" y="229349"/>
                  </a:lnTo>
                  <a:lnTo>
                    <a:pt x="290182" y="229349"/>
                  </a:lnTo>
                  <a:lnTo>
                    <a:pt x="301358" y="191490"/>
                  </a:lnTo>
                  <a:lnTo>
                    <a:pt x="381825" y="191490"/>
                  </a:lnTo>
                  <a:lnTo>
                    <a:pt x="393293" y="229349"/>
                  </a:lnTo>
                  <a:lnTo>
                    <a:pt x="467512" y="229349"/>
                  </a:lnTo>
                  <a:close/>
                </a:path>
                <a:path w="689609" h="230505">
                  <a:moveTo>
                    <a:pt x="689356" y="12"/>
                  </a:moveTo>
                  <a:lnTo>
                    <a:pt x="473925" y="12"/>
                  </a:lnTo>
                  <a:lnTo>
                    <a:pt x="473925" y="57162"/>
                  </a:lnTo>
                  <a:lnTo>
                    <a:pt x="546201" y="57162"/>
                  </a:lnTo>
                  <a:lnTo>
                    <a:pt x="546201" y="229882"/>
                  </a:lnTo>
                  <a:lnTo>
                    <a:pt x="617067" y="229882"/>
                  </a:lnTo>
                  <a:lnTo>
                    <a:pt x="617067" y="57162"/>
                  </a:lnTo>
                  <a:lnTo>
                    <a:pt x="689356" y="57162"/>
                  </a:lnTo>
                  <a:lnTo>
                    <a:pt x="68935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="" xmlns:a16="http://schemas.microsoft.com/office/drawing/2014/main" id="{0C17C36F-6C30-2869-727E-8B14924F6C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9790" y="771130"/>
              <a:ext cx="220471" cy="237235"/>
            </a:xfrm>
            <a:prstGeom prst="rect">
              <a:avLst/>
            </a:prstGeom>
          </p:spPr>
        </p:pic>
      </p:grpSp>
      <p:grpSp>
        <p:nvGrpSpPr>
          <p:cNvPr id="3" name="Группа 14">
            <a:extLst>
              <a:ext uri="{FF2B5EF4-FFF2-40B4-BE49-F238E27FC236}">
                <a16:creationId xmlns="" xmlns:a16="http://schemas.microsoft.com/office/drawing/2014/main" id="{782566FF-D96E-C536-CF93-D3B5B29E2236}"/>
              </a:ext>
            </a:extLst>
          </p:cNvPr>
          <p:cNvGrpSpPr/>
          <p:nvPr/>
        </p:nvGrpSpPr>
        <p:grpSpPr>
          <a:xfrm>
            <a:off x="663324" y="6396532"/>
            <a:ext cx="12924015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3" name="object 4">
              <a:extLst>
                <a:ext uri="{FF2B5EF4-FFF2-40B4-BE49-F238E27FC236}">
                  <a16:creationId xmlns="" xmlns:a16="http://schemas.microsoft.com/office/drawing/2014/main" id="{1B688DBE-0B82-D437-45D3-26C9965B9F94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="" xmlns:a16="http://schemas.microsoft.com/office/drawing/2014/main" id="{72F4BF3D-BED7-F59C-A792-129F1B77A1EF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C0666AB6-707A-00BE-C61C-BC21B132DF34}"/>
              </a:ext>
            </a:extLst>
          </p:cNvPr>
          <p:cNvSpPr/>
          <p:nvPr/>
        </p:nvSpPr>
        <p:spPr>
          <a:xfrm flipH="1">
            <a:off x="-10583" y="2662517"/>
            <a:ext cx="110096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562C45-107B-4C0C-2CEF-1EDA2DF99E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18" y="2452557"/>
            <a:ext cx="1358659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E4A374E-55C6-DD7E-7DD7-9C8D7775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082" y="2849940"/>
            <a:ext cx="592920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851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/>
        </p:nvSpPr>
        <p:spPr>
          <a:xfrm>
            <a:off x="8208656" y="1253332"/>
            <a:ext cx="3525726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939" y="1253332"/>
            <a:ext cx="6938818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8936" y="1546323"/>
            <a:ext cx="2905162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3CB8343B-C2F3-2908-AD21-ED3D22558C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="" xmlns:a16="http://schemas.microsoft.com/office/drawing/2014/main" id="{5B15856E-9AB3-23BF-B287-A8FD3F5A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8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/>
        </p:nvSpPr>
        <p:spPr>
          <a:xfrm>
            <a:off x="983839" y="1850661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/>
        </p:nvSpPr>
        <p:spPr>
          <a:xfrm>
            <a:off x="6405666" y="1850661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1892" y="2864661"/>
            <a:ext cx="426698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1891" y="2111505"/>
            <a:ext cx="426698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1540" y="2864661"/>
            <a:ext cx="426698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1540" y="2111505"/>
            <a:ext cx="426698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8" name="object 12">
            <a:extLst>
              <a:ext uri="{FF2B5EF4-FFF2-40B4-BE49-F238E27FC236}">
                <a16:creationId xmlns="" xmlns:a16="http://schemas.microsoft.com/office/drawing/2014/main" id="{50F11FE8-2139-5556-A028-88FC4F27A2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7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/>
        </p:nvSpPr>
        <p:spPr>
          <a:xfrm>
            <a:off x="749404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/>
        </p:nvSpPr>
        <p:spPr>
          <a:xfrm>
            <a:off x="4539383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/>
        </p:nvSpPr>
        <p:spPr>
          <a:xfrm>
            <a:off x="8329362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327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304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7222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327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304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7222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object 12">
            <a:extLst>
              <a:ext uri="{FF2B5EF4-FFF2-40B4-BE49-F238E27FC236}">
                <a16:creationId xmlns="" xmlns:a16="http://schemas.microsoft.com/office/drawing/2014/main" id="{BAC8A080-C10C-B88A-F02F-38BD89EFA8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="" xmlns:a16="http://schemas.microsoft.com/office/drawing/2014/main" id="{EF0DBAE1-7A6A-F251-7FF4-EE2CDD67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21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/>
        </p:nvSpPr>
        <p:spPr>
          <a:xfrm>
            <a:off x="693455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/>
        </p:nvSpPr>
        <p:spPr>
          <a:xfrm>
            <a:off x="3509872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/>
        </p:nvSpPr>
        <p:spPr>
          <a:xfrm>
            <a:off x="6320509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722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137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773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722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137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773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object 12">
            <a:extLst>
              <a:ext uri="{FF2B5EF4-FFF2-40B4-BE49-F238E27FC236}">
                <a16:creationId xmlns="" xmlns:a16="http://schemas.microsoft.com/office/drawing/2014/main" id="{BAC8A080-C10C-B88A-F02F-38BD89EFA8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/>
        </p:nvSpPr>
        <p:spPr>
          <a:xfrm>
            <a:off x="9131145" y="1940128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FCD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5410" y="2954128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5410" y="2200972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8865E039-3D5B-0835-5638-0E15456C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(1 цифра)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B9CA749-DBD3-B13F-14FA-7C277F484C87}"/>
              </a:ext>
            </a:extLst>
          </p:cNvPr>
          <p:cNvSpPr/>
          <p:nvPr/>
        </p:nvSpPr>
        <p:spPr>
          <a:xfrm>
            <a:off x="0" y="2662517"/>
            <a:ext cx="7515106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C882C-6A89-2D6B-104A-5C934011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16" y="2452557"/>
            <a:ext cx="1143714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F6959D-578F-B96C-E4CA-29FDB7E36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416" y="2849940"/>
            <a:ext cx="592920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4" name="object 7">
            <a:extLst>
              <a:ext uri="{FF2B5EF4-FFF2-40B4-BE49-F238E27FC236}">
                <a16:creationId xmlns="" xmlns:a16="http://schemas.microsoft.com/office/drawing/2014/main" id="{40B0B83F-EC84-73C1-0E28-563415DA114E}"/>
              </a:ext>
            </a:extLst>
          </p:cNvPr>
          <p:cNvGrpSpPr/>
          <p:nvPr/>
        </p:nvGrpSpPr>
        <p:grpSpPr>
          <a:xfrm>
            <a:off x="10672309" y="499481"/>
            <a:ext cx="1062071" cy="149236"/>
            <a:chOff x="13803706" y="771130"/>
            <a:chExt cx="1690370" cy="237490"/>
          </a:xfrm>
        </p:grpSpPr>
        <p:pic>
          <p:nvPicPr>
            <p:cNvPr id="8" name="object 8">
              <a:extLst>
                <a:ext uri="{FF2B5EF4-FFF2-40B4-BE49-F238E27FC236}">
                  <a16:creationId xmlns="" xmlns:a16="http://schemas.microsoft.com/office/drawing/2014/main" id="{591FA285-30F2-E93D-8864-B614510D3A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3706" y="775044"/>
              <a:ext cx="194614" cy="229349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="" xmlns:a16="http://schemas.microsoft.com/office/drawing/2014/main" id="{1893A61B-F3E8-5235-99FC-3BF4ECC89B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6500" y="771130"/>
              <a:ext cx="237556" cy="23717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="" xmlns:a16="http://schemas.microsoft.com/office/drawing/2014/main" id="{18B27CEF-8C8B-C948-1C40-FE8259E1B8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4105" y="771130"/>
              <a:ext cx="220471" cy="237235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8CCF9AC3-7A40-B188-3AF9-E01DA500BDC6}"/>
                </a:ext>
              </a:extLst>
            </p:cNvPr>
            <p:cNvSpPr/>
            <p:nvPr/>
          </p:nvSpPr>
          <p:spPr>
            <a:xfrm>
              <a:off x="14804644" y="775042"/>
              <a:ext cx="689610" cy="230504"/>
            </a:xfrm>
            <a:custGeom>
              <a:avLst/>
              <a:gdLst/>
              <a:ahLst/>
              <a:cxnLst/>
              <a:rect l="l" t="t" r="r" b="b"/>
              <a:pathLst>
                <a:path w="689609" h="230505">
                  <a:moveTo>
                    <a:pt x="215430" y="12"/>
                  </a:moveTo>
                  <a:lnTo>
                    <a:pt x="0" y="12"/>
                  </a:lnTo>
                  <a:lnTo>
                    <a:pt x="0" y="57162"/>
                  </a:lnTo>
                  <a:lnTo>
                    <a:pt x="72275" y="57162"/>
                  </a:lnTo>
                  <a:lnTo>
                    <a:pt x="72275" y="229882"/>
                  </a:lnTo>
                  <a:lnTo>
                    <a:pt x="143141" y="229882"/>
                  </a:lnTo>
                  <a:lnTo>
                    <a:pt x="143141" y="57162"/>
                  </a:lnTo>
                  <a:lnTo>
                    <a:pt x="215430" y="57162"/>
                  </a:lnTo>
                  <a:lnTo>
                    <a:pt x="215430" y="12"/>
                  </a:lnTo>
                  <a:close/>
                </a:path>
                <a:path w="689609" h="230505">
                  <a:moveTo>
                    <a:pt x="467512" y="229349"/>
                  </a:moveTo>
                  <a:lnTo>
                    <a:pt x="453288" y="191490"/>
                  </a:lnTo>
                  <a:lnTo>
                    <a:pt x="434644" y="141897"/>
                  </a:lnTo>
                  <a:lnTo>
                    <a:pt x="403669" y="59448"/>
                  </a:lnTo>
                  <a:lnTo>
                    <a:pt x="381330" y="0"/>
                  </a:lnTo>
                  <a:lnTo>
                    <a:pt x="367118" y="0"/>
                  </a:lnTo>
                  <a:lnTo>
                    <a:pt x="367118" y="141897"/>
                  </a:lnTo>
                  <a:lnTo>
                    <a:pt x="316763" y="141897"/>
                  </a:lnTo>
                  <a:lnTo>
                    <a:pt x="341807" y="59448"/>
                  </a:lnTo>
                  <a:lnTo>
                    <a:pt x="367118" y="141897"/>
                  </a:lnTo>
                  <a:lnTo>
                    <a:pt x="367118" y="0"/>
                  </a:lnTo>
                  <a:lnTo>
                    <a:pt x="304025" y="0"/>
                  </a:lnTo>
                  <a:lnTo>
                    <a:pt x="217830" y="229349"/>
                  </a:lnTo>
                  <a:lnTo>
                    <a:pt x="290182" y="229349"/>
                  </a:lnTo>
                  <a:lnTo>
                    <a:pt x="301358" y="191490"/>
                  </a:lnTo>
                  <a:lnTo>
                    <a:pt x="381825" y="191490"/>
                  </a:lnTo>
                  <a:lnTo>
                    <a:pt x="393293" y="229349"/>
                  </a:lnTo>
                  <a:lnTo>
                    <a:pt x="467512" y="229349"/>
                  </a:lnTo>
                  <a:close/>
                </a:path>
                <a:path w="689609" h="230505">
                  <a:moveTo>
                    <a:pt x="689356" y="12"/>
                  </a:moveTo>
                  <a:lnTo>
                    <a:pt x="473925" y="12"/>
                  </a:lnTo>
                  <a:lnTo>
                    <a:pt x="473925" y="57162"/>
                  </a:lnTo>
                  <a:lnTo>
                    <a:pt x="546201" y="57162"/>
                  </a:lnTo>
                  <a:lnTo>
                    <a:pt x="546201" y="229882"/>
                  </a:lnTo>
                  <a:lnTo>
                    <a:pt x="617067" y="229882"/>
                  </a:lnTo>
                  <a:lnTo>
                    <a:pt x="617067" y="57162"/>
                  </a:lnTo>
                  <a:lnTo>
                    <a:pt x="689356" y="57162"/>
                  </a:lnTo>
                  <a:lnTo>
                    <a:pt x="68935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="" xmlns:a16="http://schemas.microsoft.com/office/drawing/2014/main" id="{0C17C36F-6C30-2869-727E-8B14924F6C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9790" y="771130"/>
              <a:ext cx="220471" cy="237235"/>
            </a:xfrm>
            <a:prstGeom prst="rect">
              <a:avLst/>
            </a:prstGeom>
          </p:spPr>
        </p:pic>
      </p:grpSp>
      <p:grpSp>
        <p:nvGrpSpPr>
          <p:cNvPr id="5" name="Группа 14">
            <a:extLst>
              <a:ext uri="{FF2B5EF4-FFF2-40B4-BE49-F238E27FC236}">
                <a16:creationId xmlns="" xmlns:a16="http://schemas.microsoft.com/office/drawing/2014/main" id="{782566FF-D96E-C536-CF93-D3B5B29E2236}"/>
              </a:ext>
            </a:extLst>
          </p:cNvPr>
          <p:cNvGrpSpPr/>
          <p:nvPr/>
        </p:nvGrpSpPr>
        <p:grpSpPr>
          <a:xfrm>
            <a:off x="663324" y="6396532"/>
            <a:ext cx="12924015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3" name="object 4">
              <a:extLst>
                <a:ext uri="{FF2B5EF4-FFF2-40B4-BE49-F238E27FC236}">
                  <a16:creationId xmlns="" xmlns:a16="http://schemas.microsoft.com/office/drawing/2014/main" id="{1B688DBE-0B82-D437-45D3-26C9965B9F94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="" xmlns:a16="http://schemas.microsoft.com/office/drawing/2014/main" id="{72F4BF3D-BED7-F59C-A792-129F1B77A1EF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C0666AB6-707A-00BE-C61C-BC21B132DF34}"/>
              </a:ext>
            </a:extLst>
          </p:cNvPr>
          <p:cNvSpPr/>
          <p:nvPr/>
        </p:nvSpPr>
        <p:spPr>
          <a:xfrm flipH="1">
            <a:off x="-10583" y="2662517"/>
            <a:ext cx="110096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704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7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3" y="1852613"/>
            <a:ext cx="706353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C5A43B3B-8EA1-966C-E5D7-0795CE19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1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5" y="1852613"/>
            <a:ext cx="6524883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4" y="1852613"/>
            <a:ext cx="349062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7427A81F-BA23-4C7B-91B1-DB2E3678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4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076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7417" y="1852613"/>
            <a:ext cx="525191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4" y="1852613"/>
            <a:ext cx="262421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892C17DF-DF4E-3731-4F2E-A396D502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9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6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7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563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F62A642E-F1CD-B758-9814-3759715B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71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1C80EB1C-3DFB-CA21-3E8B-85BD98E89E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585" y="1285733"/>
            <a:ext cx="1113479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C7B0432D-52B2-ABD3-AB2C-EFE42A80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48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583" y="1119499"/>
            <a:ext cx="393172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7437" y="1119499"/>
            <a:ext cx="6717425" cy="474155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677DD3CF-1E94-682D-2220-39F6DCCD25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="" xmlns:a16="http://schemas.microsoft.com/office/drawing/2014/main" id="{4CE71A49-2557-879E-46E4-65FA3DA4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46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CB8902D8-3508-D59E-006B-7C5DDFEB7B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996" y="1255716"/>
            <a:ext cx="7176154" cy="44783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674" y="1255716"/>
            <a:ext cx="354919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A25EA41-9EA9-C450-BF8E-D7CB89B2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80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329" y="1309029"/>
            <a:ext cx="4599632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329" y="1951848"/>
            <a:ext cx="459963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2173" y="1309029"/>
            <a:ext cx="4626199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5457" y="1951848"/>
            <a:ext cx="459963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E7DB54A8-6EA3-DEF1-C3CD-22E1315B59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53F19523-F1B7-41C2-3122-1FB8C281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72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B2D683AE-E7AC-E2C2-42A7-84A4BC095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2727" y="2148280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43" y="2373145"/>
            <a:ext cx="3813931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2728" y="3878662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36CDF495-7673-96EA-5BA6-BBA91015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5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B2D683AE-E7AC-E2C2-42A7-84A4BC095D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426" y="1383487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6868" y="3429000"/>
            <a:ext cx="2217534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6468" y="3429000"/>
            <a:ext cx="2217534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6747" y="1751994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027" y="1383487"/>
            <a:ext cx="1443352" cy="14435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346" y="1751994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76D3F2A7-39AE-01BE-2C6E-2EDA4015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5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2 цифры)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B9CA749-DBD3-B13F-14FA-7C277F484C87}"/>
              </a:ext>
            </a:extLst>
          </p:cNvPr>
          <p:cNvSpPr/>
          <p:nvPr/>
        </p:nvSpPr>
        <p:spPr>
          <a:xfrm>
            <a:off x="0" y="2662517"/>
            <a:ext cx="7515106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7">
            <a:extLst>
              <a:ext uri="{FF2B5EF4-FFF2-40B4-BE49-F238E27FC236}">
                <a16:creationId xmlns="" xmlns:a16="http://schemas.microsoft.com/office/drawing/2014/main" id="{40B0B83F-EC84-73C1-0E28-563415DA114E}"/>
              </a:ext>
            </a:extLst>
          </p:cNvPr>
          <p:cNvGrpSpPr/>
          <p:nvPr/>
        </p:nvGrpSpPr>
        <p:grpSpPr>
          <a:xfrm>
            <a:off x="10672309" y="499481"/>
            <a:ext cx="1062071" cy="149236"/>
            <a:chOff x="13803706" y="771130"/>
            <a:chExt cx="1690370" cy="237490"/>
          </a:xfrm>
        </p:grpSpPr>
        <p:pic>
          <p:nvPicPr>
            <p:cNvPr id="8" name="object 8">
              <a:extLst>
                <a:ext uri="{FF2B5EF4-FFF2-40B4-BE49-F238E27FC236}">
                  <a16:creationId xmlns="" xmlns:a16="http://schemas.microsoft.com/office/drawing/2014/main" id="{591FA285-30F2-E93D-8864-B614510D3A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3706" y="775044"/>
              <a:ext cx="194614" cy="229349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="" xmlns:a16="http://schemas.microsoft.com/office/drawing/2014/main" id="{1893A61B-F3E8-5235-99FC-3BF4ECC89BB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6500" y="771130"/>
              <a:ext cx="237556" cy="237172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="" xmlns:a16="http://schemas.microsoft.com/office/drawing/2014/main" id="{18B27CEF-8C8B-C948-1C40-FE8259E1B87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4105" y="771130"/>
              <a:ext cx="220471" cy="237235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="" xmlns:a16="http://schemas.microsoft.com/office/drawing/2014/main" id="{8CCF9AC3-7A40-B188-3AF9-E01DA500BDC6}"/>
                </a:ext>
              </a:extLst>
            </p:cNvPr>
            <p:cNvSpPr/>
            <p:nvPr/>
          </p:nvSpPr>
          <p:spPr>
            <a:xfrm>
              <a:off x="14804644" y="775042"/>
              <a:ext cx="689610" cy="230504"/>
            </a:xfrm>
            <a:custGeom>
              <a:avLst/>
              <a:gdLst/>
              <a:ahLst/>
              <a:cxnLst/>
              <a:rect l="l" t="t" r="r" b="b"/>
              <a:pathLst>
                <a:path w="689609" h="230505">
                  <a:moveTo>
                    <a:pt x="215430" y="12"/>
                  </a:moveTo>
                  <a:lnTo>
                    <a:pt x="0" y="12"/>
                  </a:lnTo>
                  <a:lnTo>
                    <a:pt x="0" y="57162"/>
                  </a:lnTo>
                  <a:lnTo>
                    <a:pt x="72275" y="57162"/>
                  </a:lnTo>
                  <a:lnTo>
                    <a:pt x="72275" y="229882"/>
                  </a:lnTo>
                  <a:lnTo>
                    <a:pt x="143141" y="229882"/>
                  </a:lnTo>
                  <a:lnTo>
                    <a:pt x="143141" y="57162"/>
                  </a:lnTo>
                  <a:lnTo>
                    <a:pt x="215430" y="57162"/>
                  </a:lnTo>
                  <a:lnTo>
                    <a:pt x="215430" y="12"/>
                  </a:lnTo>
                  <a:close/>
                </a:path>
                <a:path w="689609" h="230505">
                  <a:moveTo>
                    <a:pt x="467512" y="229349"/>
                  </a:moveTo>
                  <a:lnTo>
                    <a:pt x="453288" y="191490"/>
                  </a:lnTo>
                  <a:lnTo>
                    <a:pt x="434644" y="141897"/>
                  </a:lnTo>
                  <a:lnTo>
                    <a:pt x="403669" y="59448"/>
                  </a:lnTo>
                  <a:lnTo>
                    <a:pt x="381330" y="0"/>
                  </a:lnTo>
                  <a:lnTo>
                    <a:pt x="367118" y="0"/>
                  </a:lnTo>
                  <a:lnTo>
                    <a:pt x="367118" y="141897"/>
                  </a:lnTo>
                  <a:lnTo>
                    <a:pt x="316763" y="141897"/>
                  </a:lnTo>
                  <a:lnTo>
                    <a:pt x="341807" y="59448"/>
                  </a:lnTo>
                  <a:lnTo>
                    <a:pt x="367118" y="141897"/>
                  </a:lnTo>
                  <a:lnTo>
                    <a:pt x="367118" y="0"/>
                  </a:lnTo>
                  <a:lnTo>
                    <a:pt x="304025" y="0"/>
                  </a:lnTo>
                  <a:lnTo>
                    <a:pt x="217830" y="229349"/>
                  </a:lnTo>
                  <a:lnTo>
                    <a:pt x="290182" y="229349"/>
                  </a:lnTo>
                  <a:lnTo>
                    <a:pt x="301358" y="191490"/>
                  </a:lnTo>
                  <a:lnTo>
                    <a:pt x="381825" y="191490"/>
                  </a:lnTo>
                  <a:lnTo>
                    <a:pt x="393293" y="229349"/>
                  </a:lnTo>
                  <a:lnTo>
                    <a:pt x="467512" y="229349"/>
                  </a:lnTo>
                  <a:close/>
                </a:path>
                <a:path w="689609" h="230505">
                  <a:moveTo>
                    <a:pt x="689356" y="12"/>
                  </a:moveTo>
                  <a:lnTo>
                    <a:pt x="473925" y="12"/>
                  </a:lnTo>
                  <a:lnTo>
                    <a:pt x="473925" y="57162"/>
                  </a:lnTo>
                  <a:lnTo>
                    <a:pt x="546201" y="57162"/>
                  </a:lnTo>
                  <a:lnTo>
                    <a:pt x="546201" y="229882"/>
                  </a:lnTo>
                  <a:lnTo>
                    <a:pt x="617067" y="229882"/>
                  </a:lnTo>
                  <a:lnTo>
                    <a:pt x="617067" y="57162"/>
                  </a:lnTo>
                  <a:lnTo>
                    <a:pt x="689356" y="57162"/>
                  </a:lnTo>
                  <a:lnTo>
                    <a:pt x="689356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="" xmlns:a16="http://schemas.microsoft.com/office/drawing/2014/main" id="{0C17C36F-6C30-2869-727E-8B14924F6C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9790" y="771130"/>
              <a:ext cx="220471" cy="237235"/>
            </a:xfrm>
            <a:prstGeom prst="rect">
              <a:avLst/>
            </a:prstGeom>
          </p:spPr>
        </p:pic>
      </p:grpSp>
      <p:grpSp>
        <p:nvGrpSpPr>
          <p:cNvPr id="3" name="Группа 14">
            <a:extLst>
              <a:ext uri="{FF2B5EF4-FFF2-40B4-BE49-F238E27FC236}">
                <a16:creationId xmlns="" xmlns:a16="http://schemas.microsoft.com/office/drawing/2014/main" id="{782566FF-D96E-C536-CF93-D3B5B29E2236}"/>
              </a:ext>
            </a:extLst>
          </p:cNvPr>
          <p:cNvGrpSpPr/>
          <p:nvPr/>
        </p:nvGrpSpPr>
        <p:grpSpPr>
          <a:xfrm>
            <a:off x="663324" y="6396532"/>
            <a:ext cx="12924015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3" name="object 4">
              <a:extLst>
                <a:ext uri="{FF2B5EF4-FFF2-40B4-BE49-F238E27FC236}">
                  <a16:creationId xmlns="" xmlns:a16="http://schemas.microsoft.com/office/drawing/2014/main" id="{1B688DBE-0B82-D437-45D3-26C9965B9F94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="" xmlns:a16="http://schemas.microsoft.com/office/drawing/2014/main" id="{72F4BF3D-BED7-F59C-A792-129F1B77A1EF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C0666AB6-707A-00BE-C61C-BC21B132DF34}"/>
              </a:ext>
            </a:extLst>
          </p:cNvPr>
          <p:cNvSpPr/>
          <p:nvPr/>
        </p:nvSpPr>
        <p:spPr>
          <a:xfrm flipH="1">
            <a:off x="-10583" y="2662517"/>
            <a:ext cx="110096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D562C45-107B-4C0C-2CEF-1EDA2DF99E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18" y="2452557"/>
            <a:ext cx="1358659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E4A374E-55C6-DD7E-7DD7-9C8D7775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082" y="2849940"/>
            <a:ext cx="592920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8516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7F173148-1E7F-44B1-3D1D-8428EAA4FF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37FB8010-E24F-FFD6-6168-E7B02679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24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20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8654" y="1253331"/>
            <a:ext cx="3525725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939" y="1253331"/>
            <a:ext cx="6938817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8936" y="1546321"/>
            <a:ext cx="2905161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839792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839" y="1850660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5664" y="1850660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1889" y="2864661"/>
            <a:ext cx="426698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1888" y="2111505"/>
            <a:ext cx="426698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1537" y="2864661"/>
            <a:ext cx="426698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1536" y="2111505"/>
            <a:ext cx="426698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516F0E-926C-DA7C-8025-567B8DE4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989F7E08-ECD5-A180-87F7-E279FEAC0D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72385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404" y="1850660"/>
            <a:ext cx="3255197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383" y="1850660"/>
            <a:ext cx="3255197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29361" y="1850660"/>
            <a:ext cx="3255197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326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304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7221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325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303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7220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956397-8C95-263F-6DDD-83D08E5DE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="" xmlns:a16="http://schemas.microsoft.com/office/drawing/2014/main" id="{71FFB7C3-AB15-77C9-4BB6-FD302DB55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5889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454" y="1924461"/>
            <a:ext cx="238537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09870" y="1924461"/>
            <a:ext cx="238537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0507" y="1924461"/>
            <a:ext cx="238537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720" y="2938462"/>
            <a:ext cx="1816840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137" y="2938462"/>
            <a:ext cx="1816840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774" y="2938462"/>
            <a:ext cx="1816840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720" y="2185306"/>
            <a:ext cx="1816840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137" y="2185306"/>
            <a:ext cx="1816840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774" y="2185306"/>
            <a:ext cx="1816840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1144" y="1940127"/>
            <a:ext cx="2385371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5411" y="2954128"/>
            <a:ext cx="1816840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5411" y="2200972"/>
            <a:ext cx="1816840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FAB044C-A531-5D6F-6DF5-9FAB03A78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493F4DE-6466-E1F9-7B7D-3713B6508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19757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6" y="1852614"/>
            <a:ext cx="305554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3" y="1852612"/>
            <a:ext cx="706353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4" indent="0">
              <a:buFont typeface="Arial" panose="020B0604020202020204" pitchFamily="34" charset="0"/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88754EFC-18DF-431F-2CBC-81647261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56DD57C9-6725-8803-146D-E0BF7A437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63215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4" y="1852614"/>
            <a:ext cx="652488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3" y="1852612"/>
            <a:ext cx="349062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0B346A-CF0E-97F5-D60F-0EA7D876D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A0CBA05F-4F15-957A-B8B0-277B675A8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8220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075" y="1852614"/>
            <a:ext cx="305554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7417" y="1852613"/>
            <a:ext cx="5251916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3" y="1852612"/>
            <a:ext cx="2624210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C2E8C-D248-7018-16C2-1D3BB333E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510C0862-4F8C-846A-7886-51108CC73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9011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05" y="1852614"/>
            <a:ext cx="305554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6" y="1852614"/>
            <a:ext cx="305554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564" y="1852614"/>
            <a:ext cx="305554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F799B80-A63E-2B8E-3E88-0F211DE8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7ED2446E-FE91-279E-FD43-ED9A8599E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984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/>
        </p:nvSpPr>
        <p:spPr>
          <a:xfrm>
            <a:off x="8208656" y="1253332"/>
            <a:ext cx="3525726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939" y="1253332"/>
            <a:ext cx="6938818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8936" y="1546323"/>
            <a:ext cx="2905162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12">
            <a:extLst>
              <a:ext uri="{FF2B5EF4-FFF2-40B4-BE49-F238E27FC236}">
                <a16:creationId xmlns="" xmlns:a16="http://schemas.microsoft.com/office/drawing/2014/main" id="{3CB8343B-C2F3-2908-AD21-ED3D22558C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="" xmlns:a16="http://schemas.microsoft.com/office/drawing/2014/main" id="{5B15856E-9AB3-23BF-B287-A8FD3F5A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8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583" y="1285733"/>
            <a:ext cx="1113479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6D25E-AE44-1977-5B63-B4587C69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EA1B0C63-E372-3F72-2A3F-1DC27E73B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89983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584" y="1119498"/>
            <a:ext cx="3931725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7435" y="1119499"/>
            <a:ext cx="6717425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B106A8-7FA6-0BD1-7D12-A84A46EFC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D1C002C3-1A75-C31D-F57C-311971A79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57865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997" y="1255714"/>
            <a:ext cx="7176154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672" y="1255714"/>
            <a:ext cx="3549188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116E41E-3878-4F89-E5CA-6055D41E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B53057ED-1934-96D0-D00E-4656B252B6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04571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327" y="1309027"/>
            <a:ext cx="459963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327" y="1951848"/>
            <a:ext cx="45996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2172" y="1309027"/>
            <a:ext cx="4626199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5455" y="1951848"/>
            <a:ext cx="45996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E299EA-A75B-AC61-4FB5-BAE03AC9F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3C28F2EA-1946-73B9-2334-F11F8CE43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50439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2726" y="2148278"/>
            <a:ext cx="1443351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42" y="2373143"/>
            <a:ext cx="3813931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2726" y="3878662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54B07-7268-10C4-3310-536D3280F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5015FF51-4FB9-80D7-0C9E-D6D992E19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989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425" y="1383486"/>
            <a:ext cx="1443351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6866" y="3429000"/>
            <a:ext cx="221753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6467" y="3429000"/>
            <a:ext cx="221753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6743" y="1751993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026" y="1383486"/>
            <a:ext cx="1443351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6344" y="1751993"/>
            <a:ext cx="2016613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9E89C-B707-3071-9E1A-3D36BDD15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037BB8E1-253F-F13D-74AC-0B565F5E6F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96031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389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7428" y="6448272"/>
            <a:ext cx="2742843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sz="1400" b="1" smtClean="0">
                <a:solidFill>
                  <a:srgbClr val="7DBBFC"/>
                </a:solidFill>
              </a:rPr>
              <a:pPr/>
              <a:t>‹#›</a:t>
            </a:fld>
            <a:endParaRPr lang="ru-RU" sz="1400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42" y="6448272"/>
            <a:ext cx="1021798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6D252F-F014-D107-3431-9D498687F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4" y="397564"/>
            <a:ext cx="7919353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A0D847DF-67A9-B35E-69BB-F5DA4C9E3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583" y="685801"/>
            <a:ext cx="7919353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34701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=""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397" y="5834926"/>
            <a:ext cx="97457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318" y="3267946"/>
            <a:ext cx="6610707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606" y="2829798"/>
            <a:ext cx="6610707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=""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839" y="5802436"/>
            <a:ext cx="1006009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=""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273" y="5802435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514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42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/>
        </p:nvSpPr>
        <p:spPr>
          <a:xfrm>
            <a:off x="983839" y="1850661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/>
        </p:nvSpPr>
        <p:spPr>
          <a:xfrm>
            <a:off x="6405666" y="1850661"/>
            <a:ext cx="480091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1892" y="2864661"/>
            <a:ext cx="426698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1891" y="2111505"/>
            <a:ext cx="426698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1540" y="2864661"/>
            <a:ext cx="426698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1540" y="2111505"/>
            <a:ext cx="426698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8" name="object 12">
            <a:extLst>
              <a:ext uri="{FF2B5EF4-FFF2-40B4-BE49-F238E27FC236}">
                <a16:creationId xmlns="" xmlns:a16="http://schemas.microsoft.com/office/drawing/2014/main" id="{50F11FE8-2139-5556-A028-88FC4F27A2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/>
        </p:nvSpPr>
        <p:spPr>
          <a:xfrm>
            <a:off x="749404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/>
        </p:nvSpPr>
        <p:spPr>
          <a:xfrm>
            <a:off x="4539383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/>
        </p:nvSpPr>
        <p:spPr>
          <a:xfrm>
            <a:off x="8329362" y="1850661"/>
            <a:ext cx="3255198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327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304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7222" y="2864661"/>
            <a:ext cx="247935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327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304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7222" y="2111505"/>
            <a:ext cx="247935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object 12">
            <a:extLst>
              <a:ext uri="{FF2B5EF4-FFF2-40B4-BE49-F238E27FC236}">
                <a16:creationId xmlns="" xmlns:a16="http://schemas.microsoft.com/office/drawing/2014/main" id="{BAC8A080-C10C-B88A-F02F-38BD89EFA8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="" xmlns:a16="http://schemas.microsoft.com/office/drawing/2014/main" id="{EF0DBAE1-7A6A-F251-7FF4-EE2CDD67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/>
        </p:nvSpPr>
        <p:spPr>
          <a:xfrm>
            <a:off x="693455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/>
        </p:nvSpPr>
        <p:spPr>
          <a:xfrm>
            <a:off x="3509872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/>
        </p:nvSpPr>
        <p:spPr>
          <a:xfrm>
            <a:off x="6320509" y="1924462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722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137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773" y="2938462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722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137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773" y="2185306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3" name="object 12">
            <a:extLst>
              <a:ext uri="{FF2B5EF4-FFF2-40B4-BE49-F238E27FC236}">
                <a16:creationId xmlns="" xmlns:a16="http://schemas.microsoft.com/office/drawing/2014/main" id="{BAC8A080-C10C-B88A-F02F-38BD89EFA8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/>
        </p:nvSpPr>
        <p:spPr>
          <a:xfrm>
            <a:off x="9131145" y="1940128"/>
            <a:ext cx="2385373" cy="3225614"/>
          </a:xfrm>
          <a:prstGeom prst="roundRect">
            <a:avLst>
              <a:gd name="adj" fmla="val 2574"/>
            </a:avLst>
          </a:prstGeom>
          <a:solidFill>
            <a:srgbClr val="FCD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5410" y="2954128"/>
            <a:ext cx="1816841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5410" y="2200972"/>
            <a:ext cx="1816841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="" xmlns:a16="http://schemas.microsoft.com/office/drawing/2014/main" id="{8865E039-3D5B-0835-5638-0E15456C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/>
        </p:nvSpPr>
        <p:spPr>
          <a:xfrm>
            <a:off x="0" y="543051"/>
            <a:ext cx="417390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2">
            <a:extLst>
              <a:ext uri="{FF2B5EF4-FFF2-40B4-BE49-F238E27FC236}">
                <a16:creationId xmlns="" xmlns:a16="http://schemas.microsoft.com/office/drawing/2014/main" id="{AA322F19-7F47-6E99-EB7E-ED77799687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309" y="499634"/>
            <a:ext cx="1062071" cy="14908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585" y="397564"/>
            <a:ext cx="9517136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247" y="1852613"/>
            <a:ext cx="305554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583" y="1852613"/>
            <a:ext cx="706353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/>
        </p:nvSpPr>
        <p:spPr>
          <a:xfrm>
            <a:off x="9327430" y="6448274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C5A43B3B-8EA1-966C-E5D7-0795CE19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144" y="6448274"/>
            <a:ext cx="1021798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1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63C6BE9-8594-4F99-9B51-D137CF26EFA9}"/>
              </a:ext>
            </a:extLst>
          </p:cNvPr>
          <p:cNvSpPr/>
          <p:nvPr/>
        </p:nvSpPr>
        <p:spPr>
          <a:xfrm>
            <a:off x="12399152" y="1"/>
            <a:ext cx="3594503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2E0CB-4ECD-0935-4715-8395805C0B26}"/>
              </a:ext>
            </a:extLst>
          </p:cNvPr>
          <p:cNvSpPr txBox="1"/>
          <p:nvPr/>
        </p:nvSpPr>
        <p:spPr>
          <a:xfrm>
            <a:off x="12556389" y="5375"/>
            <a:ext cx="18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D5CB789-FD6E-D9AC-E274-C606F3A17855}"/>
              </a:ext>
            </a:extLst>
          </p:cNvPr>
          <p:cNvGrpSpPr/>
          <p:nvPr/>
        </p:nvGrpSpPr>
        <p:grpSpPr>
          <a:xfrm>
            <a:off x="12381988" y="313151"/>
            <a:ext cx="2514775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0D3F7A1E-EE42-821F-CDCE-06C78E9E2E99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CBD67DC-593D-7500-7DC2-3B87B5127A0B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6DF69C1F-437C-0DF1-1693-369E17EFAB6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BBE9C89-21CC-7522-D121-9332F678529B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EEE1A44-44F5-F0F2-87B6-52A43839E176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49928E8-885D-D907-6B7A-56C8AC196E52}"/>
                </a:ext>
              </a:extLst>
            </p:cNvPr>
            <p:cNvSpPr txBox="1"/>
            <p:nvPr userDrawn="1"/>
          </p:nvSpPr>
          <p:spPr>
            <a:xfrm>
              <a:off x="13490349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05B0D085-214C-C7AB-5B9D-5C3894880EE9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D56B2D9-ED4B-E78F-7270-90BFC73D9DC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62250C-94A2-0624-CF00-0F99D3968111}"/>
              </a:ext>
            </a:extLst>
          </p:cNvPr>
          <p:cNvSpPr txBox="1"/>
          <p:nvPr/>
        </p:nvSpPr>
        <p:spPr>
          <a:xfrm>
            <a:off x="12556389" y="785674"/>
            <a:ext cx="18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8" name="Группа 16">
            <a:extLst>
              <a:ext uri="{FF2B5EF4-FFF2-40B4-BE49-F238E27FC236}">
                <a16:creationId xmlns="" xmlns:a16="http://schemas.microsoft.com/office/drawing/2014/main" id="{7A4E2556-3108-1203-D6E5-CB9239312DA5}"/>
              </a:ext>
            </a:extLst>
          </p:cNvPr>
          <p:cNvGrpSpPr/>
          <p:nvPr/>
        </p:nvGrpSpPr>
        <p:grpSpPr>
          <a:xfrm>
            <a:off x="12381986" y="1093452"/>
            <a:ext cx="3626268" cy="950964"/>
            <a:chOff x="12383596" y="1093451"/>
            <a:chExt cx="3626739" cy="950964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6C4039D-FA19-B24D-BE78-C0DB7D95F1C6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50E567C-4E8C-9D01-0A9C-88A2123AF27D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CB5262AC-4752-F69C-5805-DEE72E81C630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5A5CEC7-9BD1-6255-5F48-B7C652E5BFE0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4A2894AB-6554-068E-D621-4479ECE73242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851287D-C27D-93DD-10D7-3F89A3DE0592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9960EB99-0DEB-20CD-7D19-14BBF0C48884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A38FBBC-CF7E-819E-3045-75C5993F18DF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F6ABF0C0-9632-11B1-0960-AAE43844C01A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A61FE9C-496D-8E25-653F-D34DCA109260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242A5FC4-57B9-49FE-174D-A26F897E66FE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349727A-3561-8BF8-E5F7-36B78B2FB732}"/>
                </a:ext>
              </a:extLst>
            </p:cNvPr>
            <p:cNvSpPr txBox="1"/>
            <p:nvPr userDrawn="1"/>
          </p:nvSpPr>
          <p:spPr>
            <a:xfrm>
              <a:off x="15160789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37D59124-257F-CA04-5DD8-21CBDB4147C5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C678F38-26BE-37FF-2DAA-302F70BFDFC7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="" xmlns:a16="http://schemas.microsoft.com/office/drawing/2014/main" id="{BDDDD15B-DF17-AF3B-DADA-DD8361FAAB69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60DB90A-23F2-B516-A54D-752B4EA30151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="" xmlns:a16="http://schemas.microsoft.com/office/drawing/2014/main" id="{CC5686E0-F0D7-0403-44B4-A75A80678574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7CA619AA-DE2C-01E3-8EE1-26CE46E4EEC1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D87658AB-A2E1-23EE-7F9F-0879B5D41B43}"/>
              </a:ext>
            </a:extLst>
          </p:cNvPr>
          <p:cNvSpPr txBox="1"/>
          <p:nvPr/>
        </p:nvSpPr>
        <p:spPr>
          <a:xfrm>
            <a:off x="12539396" y="3656133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15" name="Группа 180">
            <a:extLst>
              <a:ext uri="{FF2B5EF4-FFF2-40B4-BE49-F238E27FC236}">
                <a16:creationId xmlns="" xmlns:a16="http://schemas.microsoft.com/office/drawing/2014/main" id="{1276939C-C191-66A6-5790-FE0ECA6F19FF}"/>
              </a:ext>
            </a:extLst>
          </p:cNvPr>
          <p:cNvGrpSpPr/>
          <p:nvPr/>
        </p:nvGrpSpPr>
        <p:grpSpPr>
          <a:xfrm>
            <a:off x="12381986" y="3963910"/>
            <a:ext cx="3626268" cy="992609"/>
            <a:chOff x="12383596" y="3963908"/>
            <a:chExt cx="3626739" cy="992609"/>
          </a:xfrm>
        </p:grpSpPr>
        <p:sp>
          <p:nvSpPr>
            <p:cNvPr id="182" name="Овал 181">
              <a:extLst>
                <a:ext uri="{FF2B5EF4-FFF2-40B4-BE49-F238E27FC236}">
                  <a16:creationId xmlns="" xmlns:a16="http://schemas.microsoft.com/office/drawing/2014/main" id="{43F4E36F-7C22-6F0C-C7ED-4CAD6E8605BA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B32ACD4E-5D50-FFA2-7EEE-5303ACEF1438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="" xmlns:a16="http://schemas.microsoft.com/office/drawing/2014/main" id="{6852914A-4964-AE2C-9245-88667A6808E4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413FBDDB-4969-26DE-E4B4-1972067111B1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6" name="Овал 185">
              <a:extLst>
                <a:ext uri="{FF2B5EF4-FFF2-40B4-BE49-F238E27FC236}">
                  <a16:creationId xmlns="" xmlns:a16="http://schemas.microsoft.com/office/drawing/2014/main" id="{D8B7C1CC-AFA7-B349-ABF7-B124628A805E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F42990E2-F234-2480-F16C-34117904B28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8" name="Овал 187">
              <a:extLst>
                <a:ext uri="{FF2B5EF4-FFF2-40B4-BE49-F238E27FC236}">
                  <a16:creationId xmlns="" xmlns:a16="http://schemas.microsoft.com/office/drawing/2014/main" id="{10D088D5-5FA7-54E5-4843-50BED27AAB8C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6F4CBF1A-C91A-9A90-8B78-AA30281D9511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0" name="Овал 189">
              <a:extLst>
                <a:ext uri="{FF2B5EF4-FFF2-40B4-BE49-F238E27FC236}">
                  <a16:creationId xmlns="" xmlns:a16="http://schemas.microsoft.com/office/drawing/2014/main" id="{6BEB0D7A-1FB5-A292-4583-1D1C4291437B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79DB5945-1E4B-45F0-611F-FD76B131A68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2" name="Овал 191">
              <a:extLst>
                <a:ext uri="{FF2B5EF4-FFF2-40B4-BE49-F238E27FC236}">
                  <a16:creationId xmlns="" xmlns:a16="http://schemas.microsoft.com/office/drawing/2014/main" id="{66A98093-92B8-53D9-8B90-9138A5E979C0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1E827C1C-AEEB-5528-A042-EA448871293A}"/>
                </a:ext>
              </a:extLst>
            </p:cNvPr>
            <p:cNvSpPr txBox="1"/>
            <p:nvPr userDrawn="1"/>
          </p:nvSpPr>
          <p:spPr>
            <a:xfrm>
              <a:off x="15160789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4" name="Овал 193">
              <a:extLst>
                <a:ext uri="{FF2B5EF4-FFF2-40B4-BE49-F238E27FC236}">
                  <a16:creationId xmlns="" xmlns:a16="http://schemas.microsoft.com/office/drawing/2014/main" id="{CFE0A723-A011-FA88-2BBB-3547DD097882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839F61C8-B139-8485-B4DC-FBB67EDAD54E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6" name="Овал 195">
              <a:extLst>
                <a:ext uri="{FF2B5EF4-FFF2-40B4-BE49-F238E27FC236}">
                  <a16:creationId xmlns="" xmlns:a16="http://schemas.microsoft.com/office/drawing/2014/main" id="{F2B121BE-8CCD-2A28-6171-78AFCB30B449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CB5ECE1B-2F56-CE09-35E3-C9760D632C9F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8" name="Овал 197">
              <a:extLst>
                <a:ext uri="{FF2B5EF4-FFF2-40B4-BE49-F238E27FC236}">
                  <a16:creationId xmlns="" xmlns:a16="http://schemas.microsoft.com/office/drawing/2014/main" id="{A2A1D8DF-0CB1-AC3B-55F1-8C8CA02DB9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88936349-B723-E318-A9FE-1298FE7493D3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0" name="Овал 199">
              <a:extLst>
                <a:ext uri="{FF2B5EF4-FFF2-40B4-BE49-F238E27FC236}">
                  <a16:creationId xmlns="" xmlns:a16="http://schemas.microsoft.com/office/drawing/2014/main" id="{815AE649-CAA5-50F4-3C1A-909046EED4D8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D67EE2E1-C9CF-7AE1-9AAC-B1948D4ED31A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2" name="Овал 201">
              <a:extLst>
                <a:ext uri="{FF2B5EF4-FFF2-40B4-BE49-F238E27FC236}">
                  <a16:creationId xmlns="" xmlns:a16="http://schemas.microsoft.com/office/drawing/2014/main" id="{71D09369-FE07-D656-175A-79891C755DE7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F66775FD-388E-A451-4C4E-FFF584CBDB8A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4" name="Овал 203">
              <a:extLst>
                <a:ext uri="{FF2B5EF4-FFF2-40B4-BE49-F238E27FC236}">
                  <a16:creationId xmlns="" xmlns:a16="http://schemas.microsoft.com/office/drawing/2014/main" id="{F2CA1A1C-6710-B404-65ED-574BA500F2AB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6E9C98EB-7C48-76C3-424E-985D51376379}"/>
                </a:ext>
              </a:extLst>
            </p:cNvPr>
            <p:cNvSpPr txBox="1"/>
            <p:nvPr userDrawn="1"/>
          </p:nvSpPr>
          <p:spPr>
            <a:xfrm>
              <a:off x="15160789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E2FA9AE6-4FF7-313A-3D33-6A63CD35DAC1}"/>
              </a:ext>
            </a:extLst>
          </p:cNvPr>
          <p:cNvSpPr txBox="1"/>
          <p:nvPr/>
        </p:nvSpPr>
        <p:spPr>
          <a:xfrm>
            <a:off x="12539396" y="2018545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16" name="Группа 206">
            <a:extLst>
              <a:ext uri="{FF2B5EF4-FFF2-40B4-BE49-F238E27FC236}">
                <a16:creationId xmlns="" xmlns:a16="http://schemas.microsoft.com/office/drawing/2014/main" id="{456A3422-D842-33DB-B666-EB29E4ECA6AE}"/>
              </a:ext>
            </a:extLst>
          </p:cNvPr>
          <p:cNvGrpSpPr/>
          <p:nvPr/>
        </p:nvGrpSpPr>
        <p:grpSpPr>
          <a:xfrm>
            <a:off x="12381985" y="2326322"/>
            <a:ext cx="3067893" cy="473010"/>
            <a:chOff x="12383596" y="2326321"/>
            <a:chExt cx="3068292" cy="473010"/>
          </a:xfrm>
        </p:grpSpPr>
        <p:sp>
          <p:nvSpPr>
            <p:cNvPr id="208" name="Овал 207">
              <a:extLst>
                <a:ext uri="{FF2B5EF4-FFF2-40B4-BE49-F238E27FC236}">
                  <a16:creationId xmlns="" xmlns:a16="http://schemas.microsoft.com/office/drawing/2014/main" id="{9651CA29-D662-3159-6DCC-EDC98678B3FF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D233D73F-4FAA-5439-D042-8C7232B7933A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0" name="Овал 209">
              <a:extLst>
                <a:ext uri="{FF2B5EF4-FFF2-40B4-BE49-F238E27FC236}">
                  <a16:creationId xmlns="" xmlns:a16="http://schemas.microsoft.com/office/drawing/2014/main" id="{467A5594-A8C5-59BC-777C-43EBFC1A790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7B4B7DC3-B223-1DF0-4C9D-7F8AD9D438F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2" name="Овал 211">
              <a:extLst>
                <a:ext uri="{FF2B5EF4-FFF2-40B4-BE49-F238E27FC236}">
                  <a16:creationId xmlns="" xmlns:a16="http://schemas.microsoft.com/office/drawing/2014/main" id="{2D278012-2DFD-B4F5-CF36-F26E518FC4A4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D199AECA-E8A0-2A70-4FC2-B61D0B10AF89}"/>
                </a:ext>
              </a:extLst>
            </p:cNvPr>
            <p:cNvSpPr txBox="1"/>
            <p:nvPr userDrawn="1"/>
          </p:nvSpPr>
          <p:spPr>
            <a:xfrm>
              <a:off x="134903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4" name="Овал 213">
              <a:extLst>
                <a:ext uri="{FF2B5EF4-FFF2-40B4-BE49-F238E27FC236}">
                  <a16:creationId xmlns="" xmlns:a16="http://schemas.microsoft.com/office/drawing/2014/main" id="{E440EC34-64DD-F792-E823-4BE0A563CA4E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D938EE91-E949-87AE-DDEF-9335449DBDDB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6" name="Овал 215">
              <a:extLst>
                <a:ext uri="{FF2B5EF4-FFF2-40B4-BE49-F238E27FC236}">
                  <a16:creationId xmlns="" xmlns:a16="http://schemas.microsoft.com/office/drawing/2014/main" id="{3E2F8021-BE24-8E79-E0A6-56C914BBAF7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A96C0C66-9123-7457-9F39-76E0CF26DB62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6310B4E6-5A12-6E5C-775A-E1E8A587ED40}"/>
              </a:ext>
            </a:extLst>
          </p:cNvPr>
          <p:cNvSpPr txBox="1"/>
          <p:nvPr/>
        </p:nvSpPr>
        <p:spPr>
          <a:xfrm>
            <a:off x="12556385" y="2840078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17" name="Группа 218">
            <a:extLst>
              <a:ext uri="{FF2B5EF4-FFF2-40B4-BE49-F238E27FC236}">
                <a16:creationId xmlns="" xmlns:a16="http://schemas.microsoft.com/office/drawing/2014/main" id="{5BA269A3-C0BA-E701-9468-02E74B967133}"/>
              </a:ext>
            </a:extLst>
          </p:cNvPr>
          <p:cNvGrpSpPr/>
          <p:nvPr/>
        </p:nvGrpSpPr>
        <p:grpSpPr>
          <a:xfrm>
            <a:off x="12381986" y="3147852"/>
            <a:ext cx="3626268" cy="473010"/>
            <a:chOff x="12383596" y="3147852"/>
            <a:chExt cx="3626739" cy="473010"/>
          </a:xfrm>
        </p:grpSpPr>
        <p:sp>
          <p:nvSpPr>
            <p:cNvPr id="220" name="Овал 219">
              <a:extLst>
                <a:ext uri="{FF2B5EF4-FFF2-40B4-BE49-F238E27FC236}">
                  <a16:creationId xmlns="" xmlns:a16="http://schemas.microsoft.com/office/drawing/2014/main" id="{0166A334-D283-12DD-DCB2-40CC77BE5C05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29A23167-3F4B-B7E3-6106-AA4E6FECDD2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2" name="Овал 221">
              <a:extLst>
                <a:ext uri="{FF2B5EF4-FFF2-40B4-BE49-F238E27FC236}">
                  <a16:creationId xmlns="" xmlns:a16="http://schemas.microsoft.com/office/drawing/2014/main" id="{D234FF2F-CA8D-7652-727E-BA6C6F9E2A29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3E0D6804-9EFD-0DAA-7686-F7B25B916249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4" name="Овал 223">
              <a:extLst>
                <a:ext uri="{FF2B5EF4-FFF2-40B4-BE49-F238E27FC236}">
                  <a16:creationId xmlns="" xmlns:a16="http://schemas.microsoft.com/office/drawing/2014/main" id="{1DA47E61-F499-01E5-4B8F-496D59725C22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A7F8336C-42BA-A971-2C57-F72C0E9757E5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6" name="Овал 225">
              <a:extLst>
                <a:ext uri="{FF2B5EF4-FFF2-40B4-BE49-F238E27FC236}">
                  <a16:creationId xmlns="" xmlns:a16="http://schemas.microsoft.com/office/drawing/2014/main" id="{E945A329-3E78-3198-036B-2F54635CB09F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DEC7BD75-830F-84A0-281C-8668812BBBC0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8" name="Овал 227">
              <a:extLst>
                <a:ext uri="{FF2B5EF4-FFF2-40B4-BE49-F238E27FC236}">
                  <a16:creationId xmlns="" xmlns:a16="http://schemas.microsoft.com/office/drawing/2014/main" id="{2DFBBECD-7956-CE19-E0C1-57B2316DB987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6F28EBA5-7247-2789-DAEA-73E1CE1AF8BC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0" name="Овал 229">
              <a:extLst>
                <a:ext uri="{FF2B5EF4-FFF2-40B4-BE49-F238E27FC236}">
                  <a16:creationId xmlns="" xmlns:a16="http://schemas.microsoft.com/office/drawing/2014/main" id="{46290313-B27F-AC88-4C18-547A22C2E140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F903777A-4A62-053F-4AA3-84DBAFE9A585}"/>
                </a:ext>
              </a:extLst>
            </p:cNvPr>
            <p:cNvSpPr txBox="1"/>
            <p:nvPr userDrawn="1"/>
          </p:nvSpPr>
          <p:spPr>
            <a:xfrm>
              <a:off x="15160789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98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" y="0"/>
            <a:ext cx="12178295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78C392E-0650-3E49-B662-297B64F08AAB}"/>
              </a:ext>
            </a:extLst>
          </p:cNvPr>
          <p:cNvSpPr/>
          <p:nvPr userDrawn="1"/>
        </p:nvSpPr>
        <p:spPr>
          <a:xfrm>
            <a:off x="12399153" y="1"/>
            <a:ext cx="3594502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7BB93A-015E-D7D4-7253-918D673A9B8E}"/>
              </a:ext>
            </a:extLst>
          </p:cNvPr>
          <p:cNvSpPr txBox="1"/>
          <p:nvPr userDrawn="1"/>
        </p:nvSpPr>
        <p:spPr>
          <a:xfrm>
            <a:off x="12556385" y="5374"/>
            <a:ext cx="1863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3BB2D9A-F664-FFF4-A0F6-B19159EC9EEE}"/>
              </a:ext>
            </a:extLst>
          </p:cNvPr>
          <p:cNvGrpSpPr/>
          <p:nvPr userDrawn="1"/>
        </p:nvGrpSpPr>
        <p:grpSpPr>
          <a:xfrm>
            <a:off x="12381984" y="313150"/>
            <a:ext cx="2514776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0C2536-FE9A-1BB0-94AE-591381B38F3A}"/>
              </a:ext>
            </a:extLst>
          </p:cNvPr>
          <p:cNvSpPr txBox="1"/>
          <p:nvPr userDrawn="1"/>
        </p:nvSpPr>
        <p:spPr>
          <a:xfrm>
            <a:off x="12556385" y="785674"/>
            <a:ext cx="1863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9572509-ABCA-0BE7-285B-31C3B5E3C1E7}"/>
              </a:ext>
            </a:extLst>
          </p:cNvPr>
          <p:cNvGrpSpPr/>
          <p:nvPr userDrawn="1"/>
        </p:nvGrpSpPr>
        <p:grpSpPr>
          <a:xfrm>
            <a:off x="12381985" y="1093451"/>
            <a:ext cx="3626267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84DA803-EE2C-BA85-7C18-E241575FC441}"/>
              </a:ext>
            </a:extLst>
          </p:cNvPr>
          <p:cNvSpPr txBox="1"/>
          <p:nvPr userDrawn="1"/>
        </p:nvSpPr>
        <p:spPr>
          <a:xfrm>
            <a:off x="12539394" y="3656132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AD2954E9-F6BC-112F-10A0-FB15865E3EEA}"/>
              </a:ext>
            </a:extLst>
          </p:cNvPr>
          <p:cNvGrpSpPr/>
          <p:nvPr userDrawn="1"/>
        </p:nvGrpSpPr>
        <p:grpSpPr>
          <a:xfrm>
            <a:off x="12381985" y="3963909"/>
            <a:ext cx="3626267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7BDFA9E-8731-7066-4F24-F35177AE5AD3}"/>
              </a:ext>
            </a:extLst>
          </p:cNvPr>
          <p:cNvSpPr txBox="1"/>
          <p:nvPr userDrawn="1"/>
        </p:nvSpPr>
        <p:spPr>
          <a:xfrm>
            <a:off x="12539394" y="2018545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06FED542-6ABE-B1FD-9C90-6D26943C6260}"/>
              </a:ext>
            </a:extLst>
          </p:cNvPr>
          <p:cNvGrpSpPr/>
          <p:nvPr userDrawn="1"/>
        </p:nvGrpSpPr>
        <p:grpSpPr>
          <a:xfrm>
            <a:off x="12381984" y="2326321"/>
            <a:ext cx="3067893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FFBD61E-E33C-9361-0382-5B16CB5C2FB8}"/>
              </a:ext>
            </a:extLst>
          </p:cNvPr>
          <p:cNvSpPr txBox="1"/>
          <p:nvPr userDrawn="1"/>
        </p:nvSpPr>
        <p:spPr>
          <a:xfrm>
            <a:off x="12556385" y="2840076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E4210381-D008-A1AA-AFF0-C09FE3C3D6A0}"/>
              </a:ext>
            </a:extLst>
          </p:cNvPr>
          <p:cNvGrpSpPr/>
          <p:nvPr userDrawn="1"/>
        </p:nvGrpSpPr>
        <p:grpSpPr>
          <a:xfrm>
            <a:off x="12381985" y="3147852"/>
            <a:ext cx="3626267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="" xmlns:a16="http://schemas.microsoft.com/office/drawing/2014/main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839" y="5802436"/>
            <a:ext cx="1006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29.01.2024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="" xmlns:a16="http://schemas.microsoft.com/office/drawing/2014/main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273" y="580243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56D4151-74EF-CFCE-9158-656BF85291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375" y="563010"/>
            <a:ext cx="2965019" cy="1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63C6BE9-8594-4F99-9B51-D137CF26EFA9}"/>
              </a:ext>
            </a:extLst>
          </p:cNvPr>
          <p:cNvSpPr/>
          <p:nvPr/>
        </p:nvSpPr>
        <p:spPr>
          <a:xfrm>
            <a:off x="12399152" y="1"/>
            <a:ext cx="3594503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2E0CB-4ECD-0935-4715-8395805C0B26}"/>
              </a:ext>
            </a:extLst>
          </p:cNvPr>
          <p:cNvSpPr txBox="1"/>
          <p:nvPr/>
        </p:nvSpPr>
        <p:spPr>
          <a:xfrm>
            <a:off x="12556389" y="5375"/>
            <a:ext cx="18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D5CB789-FD6E-D9AC-E274-C606F3A17855}"/>
              </a:ext>
            </a:extLst>
          </p:cNvPr>
          <p:cNvGrpSpPr/>
          <p:nvPr/>
        </p:nvGrpSpPr>
        <p:grpSpPr>
          <a:xfrm>
            <a:off x="12381988" y="313151"/>
            <a:ext cx="2514775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0D3F7A1E-EE42-821F-CDCE-06C78E9E2E99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CBD67DC-593D-7500-7DC2-3B87B5127A0B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6DF69C1F-437C-0DF1-1693-369E17EFAB6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BBE9C89-21CC-7522-D121-9332F678529B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EEE1A44-44F5-F0F2-87B6-52A43839E176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49928E8-885D-D907-6B7A-56C8AC196E52}"/>
                </a:ext>
              </a:extLst>
            </p:cNvPr>
            <p:cNvSpPr txBox="1"/>
            <p:nvPr userDrawn="1"/>
          </p:nvSpPr>
          <p:spPr>
            <a:xfrm>
              <a:off x="13490349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05B0D085-214C-C7AB-5B9D-5C3894880EE9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D56B2D9-ED4B-E78F-7270-90BFC73D9DC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62250C-94A2-0624-CF00-0F99D3968111}"/>
              </a:ext>
            </a:extLst>
          </p:cNvPr>
          <p:cNvSpPr txBox="1"/>
          <p:nvPr/>
        </p:nvSpPr>
        <p:spPr>
          <a:xfrm>
            <a:off x="12556389" y="785674"/>
            <a:ext cx="18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8" name="Группа 16">
            <a:extLst>
              <a:ext uri="{FF2B5EF4-FFF2-40B4-BE49-F238E27FC236}">
                <a16:creationId xmlns="" xmlns:a16="http://schemas.microsoft.com/office/drawing/2014/main" id="{7A4E2556-3108-1203-D6E5-CB9239312DA5}"/>
              </a:ext>
            </a:extLst>
          </p:cNvPr>
          <p:cNvGrpSpPr/>
          <p:nvPr/>
        </p:nvGrpSpPr>
        <p:grpSpPr>
          <a:xfrm>
            <a:off x="12381986" y="1093452"/>
            <a:ext cx="3626268" cy="950964"/>
            <a:chOff x="12383596" y="1093451"/>
            <a:chExt cx="3626739" cy="950964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6C4039D-FA19-B24D-BE78-C0DB7D95F1C6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50E567C-4E8C-9D01-0A9C-88A2123AF27D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CB5262AC-4752-F69C-5805-DEE72E81C630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5A5CEC7-9BD1-6255-5F48-B7C652E5BFE0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4A2894AB-6554-068E-D621-4479ECE73242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851287D-C27D-93DD-10D7-3F89A3DE0592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9960EB99-0DEB-20CD-7D19-14BBF0C48884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A38FBBC-CF7E-819E-3045-75C5993F18DF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F6ABF0C0-9632-11B1-0960-AAE43844C01A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A61FE9C-496D-8E25-653F-D34DCA109260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242A5FC4-57B9-49FE-174D-A26F897E66FE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349727A-3561-8BF8-E5F7-36B78B2FB732}"/>
                </a:ext>
              </a:extLst>
            </p:cNvPr>
            <p:cNvSpPr txBox="1"/>
            <p:nvPr userDrawn="1"/>
          </p:nvSpPr>
          <p:spPr>
            <a:xfrm>
              <a:off x="15160789" y="1366406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37D59124-257F-CA04-5DD8-21CBDB4147C5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C678F38-26BE-37FF-2DAA-302F70BFDFC7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="" xmlns:a16="http://schemas.microsoft.com/office/drawing/2014/main" id="{BDDDD15B-DF17-AF3B-DADA-DD8361FAAB69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F60DB90A-23F2-B516-A54D-752B4EA30151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="" xmlns:a16="http://schemas.microsoft.com/office/drawing/2014/main" id="{CC5686E0-F0D7-0403-44B4-A75A80678574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7CA619AA-DE2C-01E3-8EE1-26CE46E4EEC1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D87658AB-A2E1-23EE-7F9F-0879B5D41B43}"/>
              </a:ext>
            </a:extLst>
          </p:cNvPr>
          <p:cNvSpPr txBox="1"/>
          <p:nvPr/>
        </p:nvSpPr>
        <p:spPr>
          <a:xfrm>
            <a:off x="12539396" y="3656133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15" name="Группа 180">
            <a:extLst>
              <a:ext uri="{FF2B5EF4-FFF2-40B4-BE49-F238E27FC236}">
                <a16:creationId xmlns="" xmlns:a16="http://schemas.microsoft.com/office/drawing/2014/main" id="{1276939C-C191-66A6-5790-FE0ECA6F19FF}"/>
              </a:ext>
            </a:extLst>
          </p:cNvPr>
          <p:cNvGrpSpPr/>
          <p:nvPr/>
        </p:nvGrpSpPr>
        <p:grpSpPr>
          <a:xfrm>
            <a:off x="12381986" y="3963910"/>
            <a:ext cx="3626268" cy="992609"/>
            <a:chOff x="12383596" y="3963908"/>
            <a:chExt cx="3626739" cy="992609"/>
          </a:xfrm>
        </p:grpSpPr>
        <p:sp>
          <p:nvSpPr>
            <p:cNvPr id="182" name="Овал 181">
              <a:extLst>
                <a:ext uri="{FF2B5EF4-FFF2-40B4-BE49-F238E27FC236}">
                  <a16:creationId xmlns="" xmlns:a16="http://schemas.microsoft.com/office/drawing/2014/main" id="{43F4E36F-7C22-6F0C-C7ED-4CAD6E8605BA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B32ACD4E-5D50-FFA2-7EEE-5303ACEF1438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="" xmlns:a16="http://schemas.microsoft.com/office/drawing/2014/main" id="{6852914A-4964-AE2C-9245-88667A6808E4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413FBDDB-4969-26DE-E4B4-1972067111B1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6" name="Овал 185">
              <a:extLst>
                <a:ext uri="{FF2B5EF4-FFF2-40B4-BE49-F238E27FC236}">
                  <a16:creationId xmlns="" xmlns:a16="http://schemas.microsoft.com/office/drawing/2014/main" id="{D8B7C1CC-AFA7-B349-ABF7-B124628A805E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F42990E2-F234-2480-F16C-34117904B28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8" name="Овал 187">
              <a:extLst>
                <a:ext uri="{FF2B5EF4-FFF2-40B4-BE49-F238E27FC236}">
                  <a16:creationId xmlns="" xmlns:a16="http://schemas.microsoft.com/office/drawing/2014/main" id="{10D088D5-5FA7-54E5-4843-50BED27AAB8C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6F4CBF1A-C91A-9A90-8B78-AA30281D9511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0" name="Овал 189">
              <a:extLst>
                <a:ext uri="{FF2B5EF4-FFF2-40B4-BE49-F238E27FC236}">
                  <a16:creationId xmlns="" xmlns:a16="http://schemas.microsoft.com/office/drawing/2014/main" id="{6BEB0D7A-1FB5-A292-4583-1D1C4291437B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79DB5945-1E4B-45F0-611F-FD76B131A68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2" name="Овал 191">
              <a:extLst>
                <a:ext uri="{FF2B5EF4-FFF2-40B4-BE49-F238E27FC236}">
                  <a16:creationId xmlns="" xmlns:a16="http://schemas.microsoft.com/office/drawing/2014/main" id="{66A98093-92B8-53D9-8B90-9138A5E979C0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1E827C1C-AEEB-5528-A042-EA448871293A}"/>
                </a:ext>
              </a:extLst>
            </p:cNvPr>
            <p:cNvSpPr txBox="1"/>
            <p:nvPr userDrawn="1"/>
          </p:nvSpPr>
          <p:spPr>
            <a:xfrm>
              <a:off x="15160789" y="4236863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4" name="Овал 193">
              <a:extLst>
                <a:ext uri="{FF2B5EF4-FFF2-40B4-BE49-F238E27FC236}">
                  <a16:creationId xmlns="" xmlns:a16="http://schemas.microsoft.com/office/drawing/2014/main" id="{CFE0A723-A011-FA88-2BBB-3547DD097882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839F61C8-B139-8485-B4DC-FBB67EDAD54E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6" name="Овал 195">
              <a:extLst>
                <a:ext uri="{FF2B5EF4-FFF2-40B4-BE49-F238E27FC236}">
                  <a16:creationId xmlns="" xmlns:a16="http://schemas.microsoft.com/office/drawing/2014/main" id="{F2B121BE-8CCD-2A28-6171-78AFCB30B449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CB5ECE1B-2F56-CE09-35E3-C9760D632C9F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8" name="Овал 197">
              <a:extLst>
                <a:ext uri="{FF2B5EF4-FFF2-40B4-BE49-F238E27FC236}">
                  <a16:creationId xmlns="" xmlns:a16="http://schemas.microsoft.com/office/drawing/2014/main" id="{A2A1D8DF-0CB1-AC3B-55F1-8C8CA02DB9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88936349-B723-E318-A9FE-1298FE7493D3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0" name="Овал 199">
              <a:extLst>
                <a:ext uri="{FF2B5EF4-FFF2-40B4-BE49-F238E27FC236}">
                  <a16:creationId xmlns="" xmlns:a16="http://schemas.microsoft.com/office/drawing/2014/main" id="{815AE649-CAA5-50F4-3C1A-909046EED4D8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D67EE2E1-C9CF-7AE1-9AAC-B1948D4ED31A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2" name="Овал 201">
              <a:extLst>
                <a:ext uri="{FF2B5EF4-FFF2-40B4-BE49-F238E27FC236}">
                  <a16:creationId xmlns="" xmlns:a16="http://schemas.microsoft.com/office/drawing/2014/main" id="{71D09369-FE07-D656-175A-79891C755DE7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F66775FD-388E-A451-4C4E-FFF584CBDB8A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4" name="Овал 203">
              <a:extLst>
                <a:ext uri="{FF2B5EF4-FFF2-40B4-BE49-F238E27FC236}">
                  <a16:creationId xmlns="" xmlns:a16="http://schemas.microsoft.com/office/drawing/2014/main" id="{F2CA1A1C-6710-B404-65ED-574BA500F2AB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6E9C98EB-7C48-76C3-424E-985D51376379}"/>
                </a:ext>
              </a:extLst>
            </p:cNvPr>
            <p:cNvSpPr txBox="1"/>
            <p:nvPr userDrawn="1"/>
          </p:nvSpPr>
          <p:spPr>
            <a:xfrm>
              <a:off x="15160789" y="4756462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E2FA9AE6-4FF7-313A-3D33-6A63CD35DAC1}"/>
              </a:ext>
            </a:extLst>
          </p:cNvPr>
          <p:cNvSpPr txBox="1"/>
          <p:nvPr/>
        </p:nvSpPr>
        <p:spPr>
          <a:xfrm>
            <a:off x="12539396" y="2018545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16" name="Группа 206">
            <a:extLst>
              <a:ext uri="{FF2B5EF4-FFF2-40B4-BE49-F238E27FC236}">
                <a16:creationId xmlns="" xmlns:a16="http://schemas.microsoft.com/office/drawing/2014/main" id="{456A3422-D842-33DB-B666-EB29E4ECA6AE}"/>
              </a:ext>
            </a:extLst>
          </p:cNvPr>
          <p:cNvGrpSpPr/>
          <p:nvPr/>
        </p:nvGrpSpPr>
        <p:grpSpPr>
          <a:xfrm>
            <a:off x="12381985" y="2326322"/>
            <a:ext cx="3067893" cy="473010"/>
            <a:chOff x="12383596" y="2326321"/>
            <a:chExt cx="3068292" cy="473010"/>
          </a:xfrm>
        </p:grpSpPr>
        <p:sp>
          <p:nvSpPr>
            <p:cNvPr id="208" name="Овал 207">
              <a:extLst>
                <a:ext uri="{FF2B5EF4-FFF2-40B4-BE49-F238E27FC236}">
                  <a16:creationId xmlns="" xmlns:a16="http://schemas.microsoft.com/office/drawing/2014/main" id="{9651CA29-D662-3159-6DCC-EDC98678B3FF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D233D73F-4FAA-5439-D042-8C7232B7933A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0" name="Овал 209">
              <a:extLst>
                <a:ext uri="{FF2B5EF4-FFF2-40B4-BE49-F238E27FC236}">
                  <a16:creationId xmlns="" xmlns:a16="http://schemas.microsoft.com/office/drawing/2014/main" id="{467A5594-A8C5-59BC-777C-43EBFC1A790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7B4B7DC3-B223-1DF0-4C9D-7F8AD9D438F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2" name="Овал 211">
              <a:extLst>
                <a:ext uri="{FF2B5EF4-FFF2-40B4-BE49-F238E27FC236}">
                  <a16:creationId xmlns="" xmlns:a16="http://schemas.microsoft.com/office/drawing/2014/main" id="{2D278012-2DFD-B4F5-CF36-F26E518FC4A4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D199AECA-E8A0-2A70-4FC2-B61D0B10AF89}"/>
                </a:ext>
              </a:extLst>
            </p:cNvPr>
            <p:cNvSpPr txBox="1"/>
            <p:nvPr userDrawn="1"/>
          </p:nvSpPr>
          <p:spPr>
            <a:xfrm>
              <a:off x="134903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4" name="Овал 213">
              <a:extLst>
                <a:ext uri="{FF2B5EF4-FFF2-40B4-BE49-F238E27FC236}">
                  <a16:creationId xmlns="" xmlns:a16="http://schemas.microsoft.com/office/drawing/2014/main" id="{E440EC34-64DD-F792-E823-4BE0A563CA4E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D938EE91-E949-87AE-DDEF-9335449DBDDB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6" name="Овал 215">
              <a:extLst>
                <a:ext uri="{FF2B5EF4-FFF2-40B4-BE49-F238E27FC236}">
                  <a16:creationId xmlns="" xmlns:a16="http://schemas.microsoft.com/office/drawing/2014/main" id="{3E2F8021-BE24-8E79-E0A6-56C914BBAF7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A96C0C66-9123-7457-9F39-76E0CF26DB62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="" xmlns:a16="http://schemas.microsoft.com/office/drawing/2014/main" id="{6310B4E6-5A12-6E5C-775A-E1E8A587ED40}"/>
              </a:ext>
            </a:extLst>
          </p:cNvPr>
          <p:cNvSpPr txBox="1"/>
          <p:nvPr/>
        </p:nvSpPr>
        <p:spPr>
          <a:xfrm>
            <a:off x="12556385" y="2840078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17" name="Группа 218">
            <a:extLst>
              <a:ext uri="{FF2B5EF4-FFF2-40B4-BE49-F238E27FC236}">
                <a16:creationId xmlns="" xmlns:a16="http://schemas.microsoft.com/office/drawing/2014/main" id="{5BA269A3-C0BA-E701-9468-02E74B967133}"/>
              </a:ext>
            </a:extLst>
          </p:cNvPr>
          <p:cNvGrpSpPr/>
          <p:nvPr/>
        </p:nvGrpSpPr>
        <p:grpSpPr>
          <a:xfrm>
            <a:off x="12381986" y="3147852"/>
            <a:ext cx="3626268" cy="473010"/>
            <a:chOff x="12383596" y="3147852"/>
            <a:chExt cx="3626739" cy="473010"/>
          </a:xfrm>
        </p:grpSpPr>
        <p:sp>
          <p:nvSpPr>
            <p:cNvPr id="220" name="Овал 219">
              <a:extLst>
                <a:ext uri="{FF2B5EF4-FFF2-40B4-BE49-F238E27FC236}">
                  <a16:creationId xmlns="" xmlns:a16="http://schemas.microsoft.com/office/drawing/2014/main" id="{0166A334-D283-12DD-DCB2-40CC77BE5C05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29A23167-3F4B-B7E3-6106-AA4E6FECDD2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2" name="Овал 221">
              <a:extLst>
                <a:ext uri="{FF2B5EF4-FFF2-40B4-BE49-F238E27FC236}">
                  <a16:creationId xmlns="" xmlns:a16="http://schemas.microsoft.com/office/drawing/2014/main" id="{D234FF2F-CA8D-7652-727E-BA6C6F9E2A29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3E0D6804-9EFD-0DAA-7686-F7B25B916249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4" name="Овал 223">
              <a:extLst>
                <a:ext uri="{FF2B5EF4-FFF2-40B4-BE49-F238E27FC236}">
                  <a16:creationId xmlns="" xmlns:a16="http://schemas.microsoft.com/office/drawing/2014/main" id="{1DA47E61-F499-01E5-4B8F-496D59725C22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A7F8336C-42BA-A971-2C57-F72C0E9757E5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6" name="Овал 225">
              <a:extLst>
                <a:ext uri="{FF2B5EF4-FFF2-40B4-BE49-F238E27FC236}">
                  <a16:creationId xmlns="" xmlns:a16="http://schemas.microsoft.com/office/drawing/2014/main" id="{E945A329-3E78-3198-036B-2F54635CB09F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DEC7BD75-830F-84A0-281C-8668812BBBC0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8" name="Овал 227">
              <a:extLst>
                <a:ext uri="{FF2B5EF4-FFF2-40B4-BE49-F238E27FC236}">
                  <a16:creationId xmlns="" xmlns:a16="http://schemas.microsoft.com/office/drawing/2014/main" id="{2DFBBECD-7956-CE19-E0C1-57B2316DB987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6F28EBA5-7247-2789-DAEA-73E1CE1AF8BC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0" name="Овал 229">
              <a:extLst>
                <a:ext uri="{FF2B5EF4-FFF2-40B4-BE49-F238E27FC236}">
                  <a16:creationId xmlns="" xmlns:a16="http://schemas.microsoft.com/office/drawing/2014/main" id="{46290313-B27F-AC88-4C18-547A22C2E140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F903777A-4A62-053F-4AA3-84DBAFE9A585}"/>
                </a:ext>
              </a:extLst>
            </p:cNvPr>
            <p:cNvSpPr txBox="1"/>
            <p:nvPr userDrawn="1"/>
          </p:nvSpPr>
          <p:spPr>
            <a:xfrm>
              <a:off x="15160789" y="3420807"/>
              <a:ext cx="849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98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399153" y="1"/>
            <a:ext cx="3594502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6385" y="5374"/>
            <a:ext cx="1863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1984" y="313150"/>
            <a:ext cx="2514776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6385" y="785674"/>
            <a:ext cx="1863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1985" y="1093451"/>
            <a:ext cx="3626267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39394" y="3656132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1985" y="3963909"/>
            <a:ext cx="3626267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39394" y="2018545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1984" y="2326321"/>
            <a:ext cx="3067893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6385" y="2840076"/>
            <a:ext cx="274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1985" y="3147852"/>
            <a:ext cx="3626267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6E6CBED-A198-7F45-3D12-EB1D6B71BE4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075" y="345022"/>
            <a:ext cx="2753042" cy="4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29.pavlovaon@rosstat.gov.ru" TargetMode="External"/><Relationship Id="rId2" Type="http://schemas.openxmlformats.org/officeDocument/2006/relationships/hyperlink" Target="https://rosstat.gov.ru/" TargetMode="External"/><Relationship Id="rId1" Type="http://schemas.openxmlformats.org/officeDocument/2006/relationships/slideLayout" Target="../slideLayouts/slideLayout56.xml"/><Relationship Id="rId5" Type="http://schemas.openxmlformats.org/officeDocument/2006/relationships/hyperlink" Target="mailto:29.PishchukhinaEF@rosstat.gov.ru" TargetMode="External"/><Relationship Id="rId4" Type="http://schemas.openxmlformats.org/officeDocument/2006/relationships/hyperlink" Target="mailto:29.IsakovaNS@rosstat.gov.r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606" y="2492896"/>
            <a:ext cx="6980800" cy="5665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СВЕДЕНИЯ ОБ ИСПОЛЬЗОВАНИИ ТОПЛИВНО-ЭНЕРГЕТИЧЕСКИХ РЕСУРСОВ ПО ФОРМЕ №4-ТЭР</a:t>
            </a:r>
            <a:br>
              <a:rPr lang="ru-RU" dirty="0" smtClean="0"/>
            </a:br>
            <a:r>
              <a:rPr lang="ru-RU" altLang="ru-RU" dirty="0">
                <a:cs typeface="Arial" panose="020B0604020202020204" pitchFamily="34" charset="0"/>
              </a:rPr>
              <a:t/>
            </a:r>
            <a:br>
              <a:rPr lang="ru-RU" alt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Дата 7">
            <a:extLst>
              <a:ext uri="{FF2B5EF4-FFF2-40B4-BE49-F238E27FC236}">
                <a16:creationId xmlns="" xmlns:a16="http://schemas.microsoft.com/office/drawing/2014/main" id="{A03B6F32-4237-C5B3-0BB8-0CA5195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16.01.2024</a:t>
            </a:r>
            <a:endParaRPr lang="ru-RU" dirty="0"/>
          </a:p>
        </p:txBody>
      </p:sp>
      <p:sp>
        <p:nvSpPr>
          <p:cNvPr id="6" name="Нижний колонтитул 8">
            <a:extLst>
              <a:ext uri="{FF2B5EF4-FFF2-40B4-BE49-F238E27FC236}">
                <a16:creationId xmlns="" xmlns:a16="http://schemas.microsoft.com/office/drawing/2014/main" id="{E61A89B0-8A4F-FDF7-A955-DD8BB3E5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1">
            <a:extLst>
              <a:ext uri="{FF2B5EF4-FFF2-40B4-BE49-F238E27FC236}">
                <a16:creationId xmlns="" xmlns:a16="http://schemas.microsoft.com/office/drawing/2014/main" id="{967347FC-105C-4488-9607-A387E8BD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674" y="4080746"/>
            <a:ext cx="6611568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2023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сырья (гр. 7) - топливные ресурсы, использованные в качестве сырья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производство химической, нефтехимической или другой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нетопливной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продукции. В данной графе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отражается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объем топлива, использованного для производства других видов топлива,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исключением угля для коксования, используемого для производства кокса; топливного торфа - для производства брикетов и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полубрикетов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торфяных;</a:t>
            </a:r>
          </a:p>
          <a:p>
            <a:pPr lvl="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нетопливные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нужды (гр. 8) - топливные ресурсы, использованные в качестве материала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нетопливные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нужды.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  уголь, применяемый в качестве добавки к глинистым растворам при бурении нефтяных скважин, а также в качестве фильтрующего вещества; газ, закачиваемый в пласт </a:t>
            </a:r>
            <a:b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поддержания пластового давления; топливный торф, расходуемый в качестве теплоизоляционного материала и на удобрение почвы; дрова, расходуемые на производство тарной дощечки; нефть, используемая для промывки скважин; мазут, используемый в качестве смазки; керосин, используемый для промывки деталей, и так далее.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Предприятия-потребители, оптовые, посреднические, оптово-посреднические организации, организации, ведущие розничную торговлю топливом, должны отражать данные по всему топливу, фактически поступившему и израсходованному в отчетном году на нужды организации, а также реализованному населению или своим работникам, другим организациям и физическим лицам,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по топливу, числящемуся в остатках.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Отпуск (продажа) топлива своему обособленному подразделению и движение топлива между обособленными подразделениями организации </a:t>
            </a:r>
            <a:b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разделе 1 не отражается.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050" dirty="0" smtClean="0">
              <a:solidFill>
                <a:srgbClr val="565E6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Предприятия - потребители топлива и тепловой энергии,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являющиеся одновременно </a:t>
            </a:r>
            <a:b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их производителями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в части топлива (тепловой энергии) собственного производства (добычи) приводят данные о движении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только того количества топлива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(тепловой энергии), которое предназначено для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собственных технологических нужд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(включая расход топлива в качестве сырья для переработки в другие виды топлива и на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нетопливные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продукты), энергетических нужд, на работу собственного автотранспорта, а также для реализации топлива населению или своим работникам.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Топливо и тепловая энергия собственного производства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реализованные юридическим лицам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этими предприятиями, в разделе 1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отражаются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приобретенные у других предприятий - отражаются в полном объеме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виду топлива "Уголь" по строкам 1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1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отражаются данные о расходе угля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пересчете на условное топливо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565E6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строкам 18 «Уголь каменный» и 23 «Уголь бурый» приводятся данные из общего количества угля, имеющегося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предприятии по указанным видам топлива.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Обратите внимание, что в </a:t>
            </a:r>
            <a:r>
              <a:rPr lang="en-US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xml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-шаблон формы заложен логический контроль по видам угля: данные строки 18 «Уголь каменный» равны сумме строк  20 «антрацит», 21 «коксующийся» и 22 «уголь, кроме антрацита, коксующегося и бурого».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строке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отражаются данные о сборе и использовании отработанных нефтепродуктов. К ним относятся отработанные моторные и индустриальные масла и смеси отработанных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нефтепродуктов.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Нефтебазы по этой строке данные не отражают. </a:t>
            </a:r>
            <a:endParaRPr lang="en-US" dirty="0" smtClean="0">
              <a:solidFill>
                <a:srgbClr val="565E6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строке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29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«Древесина топливная» приводятся  данные об объемах топливных дров в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плотных кубических метрах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в организации учет дров ведется в складских кубических метрах, то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их необходимо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пересчитать в плотные кубические метры путем умножения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объема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складских кубических метрах на коэффициент 0,7.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04660"/>
              </p:ext>
            </p:extLst>
          </p:nvPr>
        </p:nvGraphicFramePr>
        <p:xfrm>
          <a:off x="8255446" y="1469544"/>
          <a:ext cx="3455060" cy="4839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12"/>
                <a:gridCol w="265868"/>
                <a:gridCol w="596980"/>
              </a:tblGrid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b="1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</a:t>
                      </a:r>
                      <a:endParaRPr lang="ru-RU" sz="1200" b="1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029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(в пересчете на условное топливо)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 </a:t>
                      </a:r>
                      <a:r>
                        <a:rPr lang="ru-RU" sz="1000" u="none" strike="noStrike" dirty="0" err="1" smtClean="0">
                          <a:solidFill>
                            <a:srgbClr val="565E68"/>
                          </a:solidFill>
                          <a:effectLst/>
                        </a:rPr>
                        <a:t>усл</a:t>
                      </a:r>
                      <a: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rgbClr val="565E68"/>
                          </a:solidFill>
                          <a:effectLst/>
                        </a:rPr>
                        <a:t>топл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60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b="1" u="none" strike="noStrike" dirty="0">
                          <a:solidFill>
                            <a:srgbClr val="565E68"/>
                          </a:solidFill>
                          <a:effectLst/>
                        </a:rPr>
                        <a:t>Из общего объема угля: </a:t>
                      </a:r>
                      <a:r>
                        <a:rPr lang="ru-RU" sz="1200" b="1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/>
                      </a:r>
                      <a:br>
                        <a:rPr lang="ru-RU" sz="1200" b="1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</a:br>
                      <a:r>
                        <a:rPr lang="ru-RU" sz="1200" b="1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уголь </a:t>
                      </a:r>
                      <a:r>
                        <a:rPr lang="ru-RU" sz="1200" b="1" u="none" strike="noStrike" dirty="0">
                          <a:solidFill>
                            <a:srgbClr val="565E68"/>
                          </a:solidFill>
                          <a:effectLst/>
                        </a:rPr>
                        <a:t>каменный</a:t>
                      </a:r>
                      <a:endParaRPr lang="ru-RU" sz="1200" b="1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60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каменный (в пересчете на условное топливо)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 </a:t>
                      </a:r>
                      <a:r>
                        <a:rPr lang="ru-RU" sz="1000" u="none" strike="noStrike" dirty="0" err="1">
                          <a:solidFill>
                            <a:srgbClr val="565E68"/>
                          </a:solidFill>
                          <a:effectLst/>
                        </a:rPr>
                        <a:t>усл</a:t>
                      </a:r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</a:br>
                      <a:r>
                        <a:rPr lang="ru-RU" sz="1000" u="none" strike="noStrike" dirty="0" err="1" smtClean="0">
                          <a:solidFill>
                            <a:srgbClr val="565E68"/>
                          </a:solidFill>
                          <a:effectLst/>
                        </a:rPr>
                        <a:t>топл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из угля каменного:     </a:t>
                      </a:r>
                      <a:endParaRPr lang="ru-RU" sz="1200" u="none" strike="noStrike" dirty="0" smtClean="0">
                        <a:solidFill>
                          <a:srgbClr val="565E68"/>
                        </a:solidFill>
                        <a:effectLst/>
                      </a:endParaRPr>
                    </a:p>
                    <a:p>
                      <a:pPr marL="36000" indent="72000" algn="l" fontAlgn="ctr"/>
                      <a:r>
                        <a:rPr lang="ru-RU" sz="12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   </a:t>
                      </a:r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антрацит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baseline="0" dirty="0" smtClean="0">
                          <a:solidFill>
                            <a:srgbClr val="565E68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  </a:t>
                      </a:r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коксующийся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6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  </a:t>
                      </a:r>
                      <a:r>
                        <a:rPr lang="ru-RU" sz="12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 уголь</a:t>
                      </a:r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, за  исключением </a:t>
                      </a:r>
                      <a:r>
                        <a:rPr lang="en-US" sz="12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      </a:t>
                      </a:r>
                      <a:r>
                        <a:rPr lang="ru-RU" sz="12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>антрацита</a:t>
                      </a:r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, угля коксующегося и угля бурого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b="1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бурый</a:t>
                      </a:r>
                      <a:endParaRPr lang="ru-RU" sz="1200" b="1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60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бурый (в пересчете на условное топливо)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 </a:t>
                      </a:r>
                      <a:r>
                        <a:rPr lang="ru-RU" sz="1000" u="none" strike="noStrike" dirty="0" err="1">
                          <a:solidFill>
                            <a:srgbClr val="565E68"/>
                          </a:solidFill>
                          <a:effectLst/>
                        </a:rPr>
                        <a:t>усл</a:t>
                      </a:r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  <a:t/>
                      </a:r>
                      <a:br>
                        <a:rPr lang="en-US" sz="1000" u="none" strike="noStrike" dirty="0" smtClean="0">
                          <a:solidFill>
                            <a:srgbClr val="565E68"/>
                          </a:solidFill>
                          <a:effectLst/>
                        </a:rPr>
                      </a:br>
                      <a:r>
                        <a:rPr lang="ru-RU" sz="1000" u="none" strike="noStrike" dirty="0" err="1" smtClean="0">
                          <a:solidFill>
                            <a:srgbClr val="565E68"/>
                          </a:solidFill>
                          <a:effectLst/>
                        </a:rPr>
                        <a:t>топл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Торф </a:t>
                      </a:r>
                      <a:r>
                        <a:rPr lang="ru-RU" sz="1200" u="none" strike="noStrike" dirty="0" err="1" smtClean="0">
                          <a:solidFill>
                            <a:srgbClr val="565E68"/>
                          </a:solidFill>
                          <a:effectLst/>
                        </a:rPr>
                        <a:t>неагломерированный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60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Брикеты и </a:t>
                      </a:r>
                      <a:r>
                        <a:rPr lang="ru-RU" sz="1200" u="none" strike="noStrike" dirty="0" err="1">
                          <a:solidFill>
                            <a:srgbClr val="565E68"/>
                          </a:solidFill>
                          <a:effectLst/>
                        </a:rPr>
                        <a:t>полубрикеты</a:t>
                      </a:r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 торфяные топливные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591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Кокс и полукокс из каменного угля, бурого угля (лигнита) или торфа, уголь ретортный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Уголь древесный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т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035">
                <a:tc>
                  <a:txBody>
                    <a:bodyPr/>
                    <a:lstStyle/>
                    <a:p>
                      <a:pPr marL="36000" indent="72000" algn="l" fontAlgn="ctr"/>
                      <a:r>
                        <a:rPr lang="ru-RU" sz="12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Древесина топливная</a:t>
                      </a:r>
                      <a:endParaRPr lang="ru-RU" sz="12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565E68"/>
                          </a:solidFill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solidFill>
                            <a:srgbClr val="565E68"/>
                          </a:solidFill>
                          <a:effectLst/>
                        </a:rPr>
                        <a:t>плотн</a:t>
                      </a:r>
                      <a:r>
                        <a:rPr lang="ru-RU" sz="1000" u="none" strike="noStrike" dirty="0">
                          <a:solidFill>
                            <a:srgbClr val="565E68"/>
                          </a:solidFill>
                          <a:effectLst/>
                        </a:rPr>
                        <a:t> м3</a:t>
                      </a:r>
                      <a:endParaRPr lang="ru-RU" sz="1000" b="0" i="0" u="none" strike="noStrike" dirty="0">
                        <a:solidFill>
                          <a:srgbClr val="565E6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2. Фактический расход </a:t>
            </a:r>
            <a:b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724462"/>
            <a:ext cx="7992888" cy="48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607" y="1363990"/>
            <a:ext cx="113052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заполнении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раздела 2  формы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следует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руководствоваться 	Перечнем видов 	продукции, работ 									(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услуг),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	расходуется тепловая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 электрическая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энергия,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котельно-печное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топливо </a:t>
            </a:r>
            <a:r>
              <a:rPr lang="en-US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нефтепродукты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двигателях внутреннего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сгорания,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представленным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приложении к настоящей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форме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 заполнении </a:t>
            </a:r>
            <a:r>
              <a:rPr lang="en-US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	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шаблона </a:t>
            </a:r>
            <a:r>
              <a:rPr lang="ru-RU" i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формы Перечень </a:t>
            </a:r>
            <a:r>
              <a:rPr lang="en-US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появляется </a:t>
            </a:r>
            <a:r>
              <a:rPr lang="ru-RU" i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 нажатии </a:t>
            </a:r>
            <a:r>
              <a:rPr lang="en-US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	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кнопки </a:t>
            </a:r>
            <a:r>
              <a:rPr lang="ru-RU" i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(…) графы В)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22598" y="3869177"/>
            <a:ext cx="2232247" cy="1937248"/>
          </a:xfrm>
          <a:prstGeom prst="wedgeRoundRectCallout">
            <a:avLst>
              <a:gd name="adj1" fmla="val 126027"/>
              <a:gd name="adj2" fmla="val -128780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6615" y="3933056"/>
            <a:ext cx="1944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приводятся данные </a:t>
            </a:r>
            <a:r>
              <a:rPr lang="en-US" sz="14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 произведенной или отпущенной </a:t>
            </a:r>
            <a:r>
              <a:rPr lang="en-US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продукции</a:t>
            </a:r>
            <a:r>
              <a:rPr lang="ru-RU" sz="1400" b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объеме выполненных </a:t>
            </a:r>
            <a:r>
              <a:rPr lang="en-US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работ </a:t>
            </a:r>
            <a:r>
              <a:rPr lang="ru-RU" sz="1400" b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(услуг)</a:t>
            </a:r>
            <a:r>
              <a:rPr lang="ru-RU" sz="14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в натуральном </a:t>
            </a:r>
            <a:r>
              <a:rPr lang="en-US" sz="14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выражении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6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гр.4-гр.28 приводятся данные о расходе топлива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тоннах условного топлива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 Топливо пересчитывается в условное путем умножения объема конкретного вида топлива в натуральном выражении на его фактический тепловой эквивалент. При невозможности определения фактических тепловых эквивалентов непосредственно в организации - потребителе этого вида топлива, можно использовать данные по этому показателю из документов поставщиков или использовать стандартные коэффициенты перевода топлива в условное, которые приведены в отдельно изданных Указаниях.</a:t>
            </a:r>
            <a:endParaRPr lang="en-US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Графа 4 должна соответствовать сумме значений гр. 5 – 24 и 27 по всем строкам.</a:t>
            </a:r>
          </a:p>
          <a:p>
            <a:pPr indent="457200" algn="just"/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Строка 40 «Итого» по соответствующим графам равна сумме ресурсов, потраченных на все виды продукции, работ и услуг, входящих в Перечень (строки 10, 11, 25, 32, 37, 60, 84, 140, 1.АГ,170, 210-4.АГ, 2730-2761, 2770-9402).</a:t>
            </a:r>
            <a:endParaRPr lang="en-US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324" r="13095" b="68521"/>
          <a:stretch/>
        </p:blipFill>
        <p:spPr bwMode="auto">
          <a:xfrm>
            <a:off x="910630" y="4221088"/>
            <a:ext cx="10585176" cy="202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6743278" y="3933056"/>
            <a:ext cx="5040560" cy="1584176"/>
          </a:xfrm>
          <a:prstGeom prst="ellipse">
            <a:avLst/>
          </a:prstGeom>
          <a:noFill/>
          <a:ln>
            <a:solidFill>
              <a:srgbClr val="282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строкам 10, 11, 18, 19, 25, 28, 29, 32 и 37 в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графе 1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"Произведено продукции (выполнено работ) за отчетный год" приводятся данные об объеме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отпущенной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электро-,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с шин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 коллекторов электростанций соответственно, за исключением их потерь и расхода на собственные нужды.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Объем электроэнергии,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полученной со стороны и отпущенной потребителям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(то есть транзитной электроэнергии), на производство которой организация не осуществляла расход топлива,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разделе не отражается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22129" r="12776" b="2763"/>
          <a:stretch/>
        </p:blipFill>
        <p:spPr bwMode="auto">
          <a:xfrm>
            <a:off x="646151" y="3918294"/>
            <a:ext cx="6241143" cy="23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590" y="3293690"/>
            <a:ext cx="112332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indent="-285750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графе 2 "Фактический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расход электроэнергии 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произведенную продукцию"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указывается расход электроэнергии </a:t>
            </a:r>
            <a:r>
              <a:rPr lang="ru-RU" sz="17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собственные нужды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электростанции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связанный непосредственно с обеспечением</a:t>
            </a:r>
            <a:b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технологического процесса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производства </a:t>
            </a:r>
            <a:b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электроэнергии и отпуска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теплоэнергии,</a:t>
            </a:r>
            <a:b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и расход электроэнергии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вспомогательных </a:t>
            </a:r>
          </a:p>
          <a:p>
            <a:pPr marL="0" lvl="8" algn="just"/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подразделений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необходимых для 								обслуживания основного производства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8" indent="-285750" algn="just">
              <a:buFont typeface="Arial" pitchFamily="34" charset="0"/>
              <a:buChar char="•"/>
            </a:pP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Данные 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строкам 32 и 37 приводятся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</a:t>
            </a:r>
            <a:r>
              <a:rPr lang="ru-RU" sz="1700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без </a:t>
            </a:r>
            <a:r>
              <a:rPr lang="ru-RU" sz="1700" b="1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учета потерь 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тепловой энергии,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произведенной 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указанных источниках </a:t>
            </a:r>
            <a:r>
              <a:rPr lang="ru-RU" sz="17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							тепла</a:t>
            </a:r>
            <a:r>
              <a:rPr lang="ru-RU" sz="17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8" algn="just"/>
            <a:endParaRPr lang="ru-RU" sz="1700" dirty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:\Users\P29_KorelskiyDL\Desktop\Инфографика\Новое руководство 2024\Иконки_файлы\ИПП, демография, производство и организации, добыча\Производство и организации\Производство, передача и распределение электроэнерг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187" y="475112"/>
            <a:ext cx="407195" cy="50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22129" r="12776" b="2763"/>
          <a:stretch/>
        </p:blipFill>
        <p:spPr bwMode="auto">
          <a:xfrm>
            <a:off x="646151" y="3918294"/>
            <a:ext cx="6241143" cy="23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433" y="1278498"/>
            <a:ext cx="11449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      По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строке 10 приводятся данные об объеме электроэнергии, отпущенной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следующими категориями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электростанций независимо от назначения использования: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конденсационными электростанциями (КЭС);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теплоэлектроцентралями (ТЭЦ);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газотурбинными электростанциями (ГТЭС);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изолированными тепловыми электростанциями.</a:t>
            </a:r>
          </a:p>
          <a:p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      По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строке 11 приводятся данные об объеме электроэнергии, отпущенной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дизельными электростанциями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(ДЭС) независимо от назначения использования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газопоршневыми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с бензиновым и дизельным двигателями.</a:t>
            </a:r>
          </a:p>
        </p:txBody>
      </p:sp>
      <p:pic>
        <p:nvPicPr>
          <p:cNvPr id="9" name="Picture 5" descr="C:\Users\P29_KorelskiyDL\Desktop\Инфографика\Новое руководство 2024\Иконки_файлы\ИПП, демография, производство и организации, добыча\Производство и организации\Производство, передача и распределение электроэнерг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187" y="475112"/>
            <a:ext cx="407195" cy="505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03318" y="3918294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Данные формы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№4-ТЭР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графы 1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строкам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10,18,19,11 должны быть</a:t>
            </a:r>
          </a:p>
          <a:p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равны разнице данных о производстве</a:t>
            </a:r>
          </a:p>
          <a:p>
            <a:pPr algn="just"/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электроэнергии (формы №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23-Н раздела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1 строки 01) и данных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расходах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собственные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нужды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электростанции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(форма 23-Н раздел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строка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09)</a:t>
            </a:r>
          </a:p>
        </p:txBody>
      </p:sp>
    </p:spTree>
    <p:extLst>
      <p:ext uri="{BB962C8B-B14F-4D97-AF65-F5344CB8AC3E}">
        <p14:creationId xmlns:p14="http://schemas.microsoft.com/office/powerpoint/2010/main" val="1799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строке 32 "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Теплоэнергия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отпущенная котельными" в графе 1 отражается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отпуск </a:t>
            </a:r>
            <a:r>
              <a:rPr lang="ru-RU" b="1" dirty="0" err="1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теплоэнергии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котельными, в том числе на собственные нужды котельной, состоящими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самостоятельном балансе или на балансе других организаций. По этой строке также отражаются сведения по отопительным котлам любых типов, находящимся на балансе организаций.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Данные по котельным (строка 32) и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электрокотлам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(строка 37) производительностью менее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20 Гкал/час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предоставляют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организации следующих ОКВЭД2: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«Сельское, лесное хозяйство, охота, рыболовство и рыбоводство» (раздел А),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«Добыча полезных ископаемых» (раздел В),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«Обрабатывающие производства (раздел С),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«Обеспечение электрической энергией, газом и паром, кондиционирование воздуха» (раздел D),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«Водоснабжение; водоотведение, организация сбора и утилизации отходов, деятельность по ликвидации загрязнений» (раздел Е),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«Строительство» (раздел F), «Транспортировка и хранение» (раздел H), 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«Деятельность в области информации и связи» (раздел J).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Организации других видов экономической деятельности, не перечисленных выше, имеющие на балансе котельные и электрические котлы для отопления производительностью менее 20 Гкал/час, данные об отпуске </a:t>
            </a:r>
            <a:r>
              <a:rPr lang="ru-RU" b="1" dirty="0" err="1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и расходе топлива для работы этого отопительного оборудования в разделе 2 не отражают.</a:t>
            </a:r>
            <a:endParaRPr lang="ru-RU" dirty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P29_KorelskiyDL\Desktop\Инфографика\Новое руководство 2024\Иконки_файлы\ИПП, демография, производство и организации, добыча\Производство и организации\Производство, передача и распределение пара и горячей воды, кондиционирование возду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326" y="476672"/>
            <a:ext cx="530944" cy="288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582" y="1340768"/>
            <a:ext cx="11377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строкам 21, 33, 50, 83, 190, 195, 200 указываются данные об объеме потерь в графе 1 "Произведено продукции (выполнено работ) за отчетный год". </a:t>
            </a:r>
            <a:r>
              <a:rPr lang="ru-RU" b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графам 2-28 вышеуказанных строк данные не отражаются.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Потери энергии распределяются на основе опытных замеров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пропорционально объему потребленного энергоресурса на производство соответствующих видов продукции (работ и услуг).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2818096"/>
            <a:ext cx="8636712" cy="366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1550" y="2874565"/>
            <a:ext cx="270163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строке 50 «Потери теплоэнергии в теплосетях» в графе 1 отражается общий объем потерь теплоэнергии в магистральных теплосетях, теплосетях городов и поселков, а также в заводских </a:t>
            </a:r>
            <a:b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 фабричных теплосетях, обеспечивающих отпуск теплоэнергии на сторону. </a:t>
            </a:r>
            <a:r>
              <a:rPr lang="ru-RU" sz="1300" b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Потери теплоэнергии при ее производстве по данной строке не отражаются.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9220655" y="2818096"/>
            <a:ext cx="2668283" cy="2749514"/>
          </a:xfrm>
          <a:prstGeom prst="wedgeRoundRectCallout">
            <a:avLst>
              <a:gd name="adj1" fmla="val -97412"/>
              <a:gd name="adj2" fmla="val -1083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0590" y="5359571"/>
            <a:ext cx="4824536" cy="1120374"/>
          </a:xfrm>
          <a:prstGeom prst="wedgeRoundRectCallout">
            <a:avLst>
              <a:gd name="adj1" fmla="val 61086"/>
              <a:gd name="adj2" fmla="val -160622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0590" y="5359571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строке 33 «Потери тепловой энергии, произведенной котельными» отражаются такие виды основных потерь </a:t>
            </a:r>
            <a:r>
              <a:rPr lang="ru-RU" sz="1300" b="1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 производстве тепловой энергии</a:t>
            </a: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как недожог </a:t>
            </a:r>
            <a:r>
              <a:rPr lang="ru-RU" sz="1300" dirty="0" err="1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топливa</a:t>
            </a: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и отходящих </a:t>
            </a:r>
            <a:r>
              <a:rPr lang="ru-RU" sz="1300" dirty="0" err="1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гaзов</a:t>
            </a: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потери энергии через обмуровку </a:t>
            </a:r>
            <a:r>
              <a:rPr lang="ru-RU" sz="1300" dirty="0" err="1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котлa</a:t>
            </a:r>
            <a:r>
              <a:rPr lang="ru-RU" sz="13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и потери, связанные с продувкой.</a:t>
            </a:r>
          </a:p>
          <a:p>
            <a:endParaRPr lang="ru-RU" sz="1300" dirty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. Фактический расход </a:t>
            </a:r>
            <a: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топливно-энергетических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строке 1840 «Лесоматериалы, продольно распиленные или расколотые, разделенные на слои или лущеные, толщиной более 6 мм; деревянные железнодорожные или трамвайные шпалы, непропитанные» приводятся данные о производстве лесоматериалов распиленных, расколотых, разделенных на слои и другая продукция, а также объемы использованных на это производство топливно-энергетических ресурсов, включая процесс сушки лесоматериалов.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Данные по строкам 4.АГ, 2705, 2710, 2715, 2720 отражают следующие организации: осуществляющие выращивание крупного рогатого скота, овец, коз, свиней и сельскохозяйственной птицы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убой; имеющие в собственности, управлении или эксплуатирующие на другом законном основании специализированные площадки для убоя скота и птицы. </a:t>
            </a:r>
          </a:p>
          <a:p>
            <a:pPr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3861048"/>
            <a:ext cx="8159180" cy="240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975526" y="3637192"/>
            <a:ext cx="2880320" cy="2669948"/>
          </a:xfrm>
          <a:prstGeom prst="wedgeRoundRectCallout">
            <a:avLst>
              <a:gd name="adj1" fmla="val -153811"/>
              <a:gd name="adj2" fmla="val -9720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02919" y="5109644"/>
            <a:ext cx="2016223" cy="1127668"/>
          </a:xfrm>
          <a:prstGeom prst="wedgeRoundRectCallout">
            <a:avLst>
              <a:gd name="adj1" fmla="val -9115"/>
              <a:gd name="adj2" fmla="val -84628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02920" y="5144705"/>
            <a:ext cx="20162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в графе 1 указываются данные об объеме производства скота </a:t>
            </a: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птицы на убой </a:t>
            </a: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живом весе.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23198" y="5109644"/>
            <a:ext cx="2830588" cy="1276838"/>
          </a:xfrm>
          <a:prstGeom prst="wedgeRoundRectCallout">
            <a:avLst>
              <a:gd name="adj1" fmla="val -3445"/>
              <a:gd name="adj2" fmla="val -74406"/>
              <a:gd name="adj3" fmla="val 16667"/>
            </a:avLst>
          </a:prstGeom>
          <a:noFill/>
          <a:ln>
            <a:solidFill>
              <a:srgbClr val="282A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75526" y="3829620"/>
            <a:ext cx="288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в графах 2 и 3 указывается расход электро-, теплоэнергии на работу специализированного оборудования (электродвигателей, </a:t>
            </a:r>
            <a:r>
              <a:rPr lang="ru-RU" sz="1300" dirty="0" err="1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электроконвейеров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err="1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электропогрузчиков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 и другого оборудования), освещение </a:t>
            </a:r>
            <a:r>
              <a:rPr lang="en-US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и отопление помещений в период воспроизводства скота и птицы и/или содержания его для прохождения ветеринарного карантина. </a:t>
            </a:r>
            <a:endParaRPr lang="ru-RU" sz="1300" dirty="0">
              <a:solidFill>
                <a:srgbClr val="83838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198" y="5093820"/>
            <a:ext cx="28305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в графе 4 приводятся данные </a:t>
            </a: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количестве топлива, израсходованного транспортными </a:t>
            </a:r>
            <a:r>
              <a:rPr lang="ru-RU" sz="1300" dirty="0" smtClean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средствами для </a:t>
            </a:r>
            <a:r>
              <a:rPr lang="ru-RU" sz="1300" dirty="0">
                <a:solidFill>
                  <a:srgbClr val="838383"/>
                </a:solidFill>
                <a:latin typeface="Arial" pitchFamily="34" charset="0"/>
                <a:cs typeface="Arial" pitchFamily="34" charset="0"/>
              </a:rPr>
              <a:t>перевозки указанного в графе 1 объема  скота и птицы.</a:t>
            </a:r>
            <a:endParaRPr lang="ru-RU" sz="1300" dirty="0">
              <a:solidFill>
                <a:srgbClr val="8383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EC824A7B-0EAD-B434-0391-8ED81A0B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52823"/>
              </p:ext>
            </p:extLst>
          </p:nvPr>
        </p:nvGraphicFramePr>
        <p:xfrm>
          <a:off x="3010491" y="1516188"/>
          <a:ext cx="7131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411">
                  <a:extLst>
                    <a:ext uri="{9D8B030D-6E8A-4147-A177-3AD203B41FA5}">
                      <a16:colId xmlns="" xmlns:a16="http://schemas.microsoft.com/office/drawing/2014/main" val="1742547620"/>
                    </a:ext>
                  </a:extLst>
                </a:gridCol>
                <a:gridCol w="627389">
                  <a:extLst>
                    <a:ext uri="{9D8B030D-6E8A-4147-A177-3AD203B41FA5}">
                      <a16:colId xmlns="" xmlns:a16="http://schemas.microsoft.com/office/drawing/2014/main" val="373159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Кто предоставляет форму № 4-ТЭР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084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 какие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сроки и куда сдавать форму №4-ТЭР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27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Передача отчетности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26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4-ТЭР: инструкция по заполнению (образец)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Раздел 1. Остатки, поступление, расход топлива и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теплоэнергии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Раздел 2. Фактический расход топливно-энергетических ресурсов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 Оснащенность приборами учёта энергетических ресурсов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B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3. Оснащенность приборами учёта энергетических ресурсов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Приборы учета,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которым расчеты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поставщиков энергетических ресурсов с потребителями энергетических ресурсов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не осуществляются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(внутрицеховые счетчики), в данные по гр.1-3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включаются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Графа  1 – это все приборы учёта,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которые требуются 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для расчётов с поставщиками услуг;</a:t>
            </a:r>
          </a:p>
          <a:p>
            <a:pPr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Графа 2 –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фактически установленные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приборы учёта, по которым идёт расчёт с поставщиками (не нужно уточнять дату их установки);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Графа  3 – это те счётчики, которые были </a:t>
            </a: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установлены в отчётном году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Приборы учета электрической мощности (строка 42)</a:t>
            </a:r>
            <a:r>
              <a:rPr lang="ru-RU" sz="16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&lt;*&gt; - это специальные приборы, обеспечивающие мгновенный учет мощности (активной, реактивной) на основе измерения величины (силы) тока (ампер), величины напряжения (вольт), а также фазового сдвига в гармониках.</a:t>
            </a:r>
            <a:endParaRPr lang="ru-RU" sz="1600" dirty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5166" y="6156012"/>
            <a:ext cx="614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1200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sz="1200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дано исключительно для целей заполнения настоящей формы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33489"/>
              </p:ext>
            </p:extLst>
          </p:nvPr>
        </p:nvGraphicFramePr>
        <p:xfrm>
          <a:off x="507048" y="3717032"/>
          <a:ext cx="11161241" cy="249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544"/>
                <a:gridCol w="777370"/>
                <a:gridCol w="1812686"/>
                <a:gridCol w="3089123"/>
                <a:gridCol w="2671518"/>
              </a:tblGrid>
              <a:tr h="334527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Виды приборов учета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№ строки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Общая потребность в  количестве приборов учета в расчетных точках учета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</a:rPr>
                        <a:t>Фактическое количество приборов учета в расчетных точках учета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всего введено 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на конец отчетного периода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в том числе введено в эксплуатацию </a:t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в отчетном периоде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</a:tr>
              <a:tr h="15442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FD8"/>
                    </a:solidFill>
                  </a:tcPr>
                </a:tc>
              </a:tr>
              <a:tr h="33693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Электроснабжение: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    приборы учета электрической энергии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4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приборы учета мощности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3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Теплоснабжение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    приборы учета тепловой энергии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3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Водоснабжение: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    приборы учета горячей воды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47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приборы учета холодной воды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93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Газоснабжение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    приборы учета газа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29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4441" y="2999782"/>
            <a:ext cx="6591205" cy="6452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 useBgFill="1">
        <p:nvSpPr>
          <p:cNvPr id="7" name="Подзаголовок 1">
            <a:extLst>
              <a:ext uri="{FF2B5EF4-FFF2-40B4-BE49-F238E27FC236}">
                <a16:creationId xmlns="" xmlns:a16="http://schemas.microsoft.com/office/drawing/2014/main" id="{967347FC-105C-4488-9607-A387E8BDE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8703" y="836712"/>
            <a:ext cx="2592287" cy="1008112"/>
          </a:xfr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normAutofit/>
          </a:bodyPr>
          <a:lstStyle/>
          <a:p>
            <a:r>
              <a:rPr lang="ru-RU" sz="900" b="1" dirty="0" smtClean="0"/>
              <a:t>УПРАВЛЕНИЕ ФЕДЕРАЛЬНОЙ СЛУЖБЫ ГОСУДАРСТВЕННОЙ СТАТИСТИКИ </a:t>
            </a:r>
            <a:br>
              <a:rPr lang="ru-RU" sz="900" b="1" dirty="0" smtClean="0"/>
            </a:br>
            <a:r>
              <a:rPr lang="ru-RU" sz="900" b="1" dirty="0" smtClean="0"/>
              <a:t>ПО АРХАНГЕЛЬСКОЙ </a:t>
            </a:r>
            <a:r>
              <a:rPr lang="ru-RU" sz="900" b="1" smtClean="0"/>
              <a:t>ОБЛАСТИ </a:t>
            </a:r>
            <a:br>
              <a:rPr lang="ru-RU" sz="900" b="1" smtClean="0"/>
            </a:br>
            <a:r>
              <a:rPr lang="ru-RU" sz="900" b="1" smtClean="0"/>
              <a:t>И </a:t>
            </a:r>
            <a:r>
              <a:rPr lang="ru-RU" sz="900" b="1" dirty="0" smtClean="0"/>
              <a:t>НЕНЕЦКОМУ АВТОНОМНОМУ ОКРУГУ</a:t>
            </a:r>
            <a:endParaRPr lang="ru-RU" sz="900" b="1" dirty="0"/>
          </a:p>
        </p:txBody>
      </p:sp>
      <p:sp>
        <p:nvSpPr>
          <p:cNvPr id="5" name="Дата 7">
            <a:extLst>
              <a:ext uri="{FF2B5EF4-FFF2-40B4-BE49-F238E27FC236}">
                <a16:creationId xmlns="" xmlns:a16="http://schemas.microsoft.com/office/drawing/2014/main" id="{A03B6F32-4237-C5B3-0BB8-0CA5195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16.01.2024</a:t>
            </a:r>
            <a:endParaRPr lang="ru-RU" dirty="0"/>
          </a:p>
        </p:txBody>
      </p:sp>
      <p:sp>
        <p:nvSpPr>
          <p:cNvPr id="6" name="Нижний колонтитул 8">
            <a:extLst>
              <a:ext uri="{FF2B5EF4-FFF2-40B4-BE49-F238E27FC236}">
                <a16:creationId xmlns="" xmlns:a16="http://schemas.microsoft.com/office/drawing/2014/main" id="{E61A89B0-8A4F-FDF7-A955-DD8BB3E5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556" y="5834928"/>
            <a:ext cx="5681846" cy="5464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Отдел статистики предприятий, региональных счетов, ведения Статистического регистра и общероссийских классификаторов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КТО ПРЕДОСТАВЛЯЕТ ФОРМУ №4-ТЭР?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Юридические лица (кроме субъектов малого предпринимательства), являющиеся потребителями топлива и энергии, вторичных ресурсов, а также осуществляющие их реализацию населению и другим юридическим и физическим лицам.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Временно не работающие организации предоставляют форму на общих основаниях.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Только после вынесения определения арбитражного суда о завершении в отношении организации конкурсного производства и внесения в единый государственный реестр юридических лиц записи о его ликвидации (п.3 ст.149 ФЗ от 26.10.2002 № 127-ФЗ «О несостоятельности (банкротстве)») организация-должник считается ликвидированной и освобождается от предоставления данных по указанной форме.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39552" y="3933056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E300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29FD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заполнить «нулевой» отчёт?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E3002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590" y="4365104"/>
            <a:ext cx="11172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202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году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вашем предприятии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потреблялись топливные ресурсы и теплоэнергия? Отсутствуют приборы учёта электро- или теплоэнергии, газа и воды?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всех представляемых отчетах такого вида должен заполняться </a:t>
            </a:r>
            <a:r>
              <a:rPr lang="ru-RU" b="1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исключительно титульный раздел формы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а в остальных разделах не должно указываться никаких значений данных, в том числе нулевых и прочерков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Отчёт должен быть подписан и отправлен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установленном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порядке.</a:t>
            </a:r>
            <a:endParaRPr lang="ru-RU" dirty="0">
              <a:solidFill>
                <a:srgbClr val="565E6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 КАКИЕ СРОКИ И КУДА СДАВАТЬ ФОРМУ № 4-ТЭР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Срок предоставления формы № 4-ТЭР с 20 января до 16 февраля 2024 года.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Юридическое лицо заполняет настоящую форму и предоставляет ее в территориальный орган Росстата по месту своего нахождения.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наличии у юридического лица обособленных подразделений форма заполняется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каждому обособленному подразделению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исключением осуществляющих деятельность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пределами Российской Федерации, так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по юридическому лицу без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этих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обособленных подразделений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 этом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возможно предоставление сводных данных за все обособленные подразделения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юридического лица, осуществляющие деятельность 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территории одного муниципального образования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при условии осуществления ими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одного вида экономической деятельности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 назначения руководителем юридического лица должностного лица, ответственного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отражение агрегированных данных по этим подразделениям.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Например: в случае если у юридического лица иной вид экономической деятельности, </a:t>
            </a:r>
            <a:r>
              <a:rPr lang="en-US" i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чем у ТОСП (Департамент образования г. Архангельска — ОКВЭД2 84.11.2, а у его подразделений (школы, детские сады г. Архангельска) — ОКВЭД2 85.14), то следует предоставлять отдельно данные по юридическому лицу и отдельно по ТОСП.</a:t>
            </a:r>
            <a:endParaRPr lang="ru-RU" i="1" dirty="0">
              <a:solidFill>
                <a:srgbClr val="565E6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ПОРЯДОК ПРЕДОСТАВЛЕНИЯ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Отчетность предоставляется в электронном виде (через систему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web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-сбора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Архангельскстата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или через специализированных операторов связи). Подробная информация на сайте Росстата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https://rosstat.gov.ru/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— в разделе Респондентам/Статистическая отчетность в электронном виде.</a:t>
            </a:r>
            <a:endParaRPr lang="en-US" dirty="0" smtClean="0">
              <a:solidFill>
                <a:srgbClr val="565E6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Дата и номер приказа об утверждении формы: 31.07.2023 № 365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Указания по заполнению формы: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22.11.2023 № 591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	Дата актуального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шаблона: 12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.202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trike="sngStrike" dirty="0" smtClean="0">
              <a:solidFill>
                <a:srgbClr val="FF0000"/>
              </a:solidFill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 всем возникающим вопросам обращаться по телефонам и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: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8(8182)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63-50-61(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277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) Павлова Ольга Николаевна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  <a:hlinkClick r:id="rId3"/>
              </a:rPr>
              <a:t>29.pavlovaon@rosstat.gov.ru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8(8182)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63-50-61(230) Исакова Наталья Сергеевна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  <a:hlinkClick r:id="rId4"/>
              </a:rPr>
              <a:t>29.IsakovaNS@rosstat.gov.ru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8(8182)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63-50-61(226) Пищухина Елена Фёдоровна 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  <a:hlinkClick r:id="rId5"/>
              </a:rPr>
              <a:t>29.PishchukhinaEF@rosstat.gov.ru</a:t>
            </a:r>
            <a:endParaRPr lang="en-US" b="1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Телефон для консультации предприятий: +7 939 815 64 02</a:t>
            </a:r>
            <a:endParaRPr lang="ru-RU" b="1" dirty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6" y="2564584"/>
            <a:ext cx="11138942" cy="208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4-ТЭР: инструкция по заполнению (образец)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При заполнении титульной части бланка электронного шаблона обязательно указывается 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cs typeface="Arial" pitchFamily="34" charset="0"/>
              </a:rPr>
              <a:t>должность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cs typeface="Arial" pitchFamily="34" charset="0"/>
              </a:rPr>
              <a:t>ФИО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лица, ответственного за предоставление статистической отчетности по форме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№4-ТЭР за 202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 год, актуальные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cs typeface="Arial" pitchFamily="34" charset="0"/>
              </a:rPr>
              <a:t> контактные номера телефонов</a:t>
            </a:r>
            <a:r>
              <a:rPr lang="ru-RU" dirty="0" smtClean="0">
                <a:solidFill>
                  <a:srgbClr val="529FD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529FD8"/>
                </a:solidFill>
                <a:latin typeface="Arial" pitchFamily="34" charset="0"/>
                <a:cs typeface="Arial" pitchFamily="34" charset="0"/>
              </a:rPr>
              <a:t>адрес электронной почты.</a:t>
            </a:r>
            <a:endParaRPr lang="ru-RU" dirty="0" smtClean="0">
              <a:solidFill>
                <a:srgbClr val="565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17104" y="2420888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590" y="4869160"/>
            <a:ext cx="11233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После заполнения формы отчетности рекомендуем выполнить формально-логический контроль – это позволит исключить арифметические и логические ошибки. </a:t>
            </a:r>
          </a:p>
          <a:p>
            <a:pPr indent="457200" algn="just"/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Не все контроли являются обязательными! Предупредительные контроли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включены </a:t>
            </a:r>
            <a:r>
              <a:rPr lang="ru-RU" dirty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шаблон формы для того, чтобы обратить внимание респондентов на строки, при заполнении которых возможны ошибки.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шаблон формы включены контроли на баланс остатков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гр.1+гр.2=гр.3+гр.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+гр.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+гр.1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т.е. количество топлива на начало года и его поступление в течение года должно совпадать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с расходами топлива и остатками ресурсов на конец года.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Просим обратить внимание на заполнение графы 6 «Израсходовано топлива на работу автотранспорта» по строкам: 1 «Бензин автомобильный», 2 «Дизельное топливо», 7 «Газ горючий природный (газ естественный)», 9 «Газ горючий природный сжиженный» и 12 «Пропан и бутан, сжиженные». Данные этой графы соответствуют строкам 1012, 1032, 1082, 1092, 1151, заполненным </a:t>
            </a:r>
            <a: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cs typeface="Arial" pitchFamily="34" charset="0"/>
              </a:rPr>
              <a:t>отчете предыдущего периода.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Топливо, израсходованное транспортным средством </a:t>
            </a:r>
            <a:r>
              <a:rPr lang="en-US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гусеничном ходу или рельсах, по этой графе не указывается.</a:t>
            </a:r>
            <a:endParaRPr lang="ru-RU" i="1" dirty="0">
              <a:solidFill>
                <a:srgbClr val="565E6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/>
        </p:blipFill>
        <p:spPr bwMode="auto">
          <a:xfrm>
            <a:off x="667022" y="3954627"/>
            <a:ext cx="11044808" cy="22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по большинству строк приводятся в тоннах.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случаях,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учет 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автомобильного бензина, дизельного топлива, сжиженного газа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ведется в литрах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 пересчете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объемных единиц в весовые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пользоваться коэффициентами пересчёта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принятыми на предприятиях. Организации, не располагающие вышеуказанной информацией, могут осуществлять пересчет объемов топлива из литров в тонны, используя средние значения плотности.</a:t>
            </a:r>
            <a:endParaRPr lang="ru-RU" i="1" dirty="0">
              <a:solidFill>
                <a:srgbClr val="565E6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16761"/>
              </p:ext>
            </p:extLst>
          </p:nvPr>
        </p:nvGraphicFramePr>
        <p:xfrm>
          <a:off x="8111430" y="1138416"/>
          <a:ext cx="3744416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185"/>
                <a:gridCol w="2080231"/>
              </a:tblGrid>
              <a:tr h="35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Коэффициент пересчета литра в тонну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Нефть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0,000860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Бензин автомобильный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0,000750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</a:t>
                      </a:r>
                      <a:r>
                        <a:rPr lang="en-US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-76</a:t>
                      </a: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(АИ-80)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0,000715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АИ-92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0,000735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АИ-95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0,000750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АИ-98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0,000765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Топливо дизельное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0,000830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летнее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 0,000830 – до 0,000850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зимнее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 0,000800 – до 0,000830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арктическое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 0,000800 – до 0,000820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Мазут топочный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0,001000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Масла смазочные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565E68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0,000860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3616" r="11257"/>
          <a:stretch/>
        </p:blipFill>
        <p:spPr bwMode="auto">
          <a:xfrm>
            <a:off x="694606" y="3904028"/>
            <a:ext cx="5442857" cy="240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11230" y="4338970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графе 3 приводится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весь фактический расход топлива (тепловой энергии) </a:t>
            </a:r>
            <a:b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предприятии, включая потери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технологических процессах, при преобразовании в другие виды топлива или энергии, а также оформленные соответствующими актами потери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недостачи при хранении и транспортировке.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4" y="397564"/>
            <a:ext cx="7919353" cy="7271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Раздел 1. Остатки, поступление, расход топлива </a:t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283583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62">
            <a:extLst>
              <a:ext uri="{FF2B5EF4-FFF2-40B4-BE49-F238E27FC236}">
                <a16:creationId xmlns="" xmlns:a16="http://schemas.microsoft.com/office/drawing/2014/main" id="{F70BD72A-4EB8-4585-9C44-020C33D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33" y="727273"/>
            <a:ext cx="503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282A2E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590" y="1340768"/>
            <a:ext cx="11233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котельно-печного топлива (гр. 4) - топливные ресурсы, использованные непосредственно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котельно-печного топлива (при производстве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теплоэнергии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электроэнергии (в том числе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дизельных, </a:t>
            </a:r>
            <a:r>
              <a:rPr lang="ru-RU" dirty="0" err="1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газопоршневых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электростанциях), для создания необходимого температурного режима </a:t>
            </a:r>
            <a:b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технологических процессах, 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газосварочного оборудования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прочих процессах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осуществление которых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происходит путем сгорания топлива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моторного топлива (гр. 5) - нефтепродукты, сжиженный и сжатый газ, </a:t>
            </a: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использованные </a:t>
            </a:r>
            <a:b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двигателях внутреннего сгорания</a:t>
            </a:r>
            <a:r>
              <a:rPr lang="ru-RU" dirty="0" smtClean="0">
                <a:solidFill>
                  <a:srgbClr val="565E6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автомобильных, тракторных, сельскохозяйственных, авиационных двигателях, двигателях морских, речных судов и так далее;</a:t>
            </a:r>
            <a:endParaRPr lang="ru-RU" dirty="0">
              <a:solidFill>
                <a:srgbClr val="565E6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 bwMode="auto">
          <a:xfrm>
            <a:off x="838622" y="3717032"/>
            <a:ext cx="10574337" cy="257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7617184" y="5214433"/>
            <a:ext cx="3615742" cy="1185776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8471470" y="5176073"/>
            <a:ext cx="2761456" cy="1224136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0271670" y="5176073"/>
            <a:ext cx="961256" cy="1224136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1063758" y="5214433"/>
            <a:ext cx="169168" cy="1185776"/>
          </a:xfrm>
          <a:prstGeom prst="straightConnector1">
            <a:avLst/>
          </a:prstGeom>
          <a:ln>
            <a:solidFill>
              <a:srgbClr val="28358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Росстат">
      <a:dk1>
        <a:srgbClr val="282A2E"/>
      </a:dk1>
      <a:lt1>
        <a:sysClr val="window" lastClr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1">
  <a:themeElements>
    <a:clrScheme name="Росстат">
      <a:dk1>
        <a:srgbClr val="282A2E"/>
      </a:dk1>
      <a:lt1>
        <a:sysClr val="window" lastClr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1603</Words>
  <Application>Microsoft Office PowerPoint</Application>
  <PresentationFormat>Произвольный</PresentationFormat>
  <Paragraphs>254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Шаблон презентации</vt:lpstr>
      <vt:lpstr>Титульный слайд</vt:lpstr>
      <vt:lpstr>Тема1</vt:lpstr>
      <vt:lpstr>Информационные слайды</vt:lpstr>
      <vt:lpstr>СВЕДЕНИЯ ОБ ИСПОЛЬЗОВАНИИ ТОПЛИВНО-ЭНЕРГЕТИЧЕСКИХ РЕСУРСОВ ПО ФОРМЕ №4-ТЭР  </vt:lpstr>
      <vt:lpstr>Презентация PowerPoint</vt:lpstr>
      <vt:lpstr>КТО ПРЕДОСТАВЛЯЕТ ФОРМУ №4-ТЭР? </vt:lpstr>
      <vt:lpstr>В КАКИЕ СРОКИ И КУДА СДАВАТЬ ФОРМУ № 4-ТЭР  </vt:lpstr>
      <vt:lpstr>ПОРЯДОК ПРЕДОСТАВЛЕНИЯ   </vt:lpstr>
      <vt:lpstr>4-ТЭР: инструкция по заполнению (образец)   </vt:lpstr>
      <vt:lpstr>Раздел 1. Остатки, поступление, расход топлива  и теплоэнергии   </vt:lpstr>
      <vt:lpstr>Раздел 1. Остатки, поступление, расход топлива  и теплоэнергии   </vt:lpstr>
      <vt:lpstr>Раздел 1. Остатки, поступление, расход топлива  и теплоэнергии   </vt:lpstr>
      <vt:lpstr>Раздел 1. Остатки, поступление, расход топлива  и теплоэнергии   </vt:lpstr>
      <vt:lpstr>Раздел 1. Остатки, поступление, расход топлива  и теплоэнергии   </vt:lpstr>
      <vt:lpstr>Раздел 1. Остатки, поступление, расход топлива  и теплоэнергии   </vt:lpstr>
      <vt:lpstr>Раздел 2. Фактический расход  топливно-энергетических ресурсов  </vt:lpstr>
      <vt:lpstr>Раздел 2. Фактический расход  топливно-энергетических ресурсов    </vt:lpstr>
      <vt:lpstr>Раздел 2. Фактический расход  топливно-энергетических ресурсов    </vt:lpstr>
      <vt:lpstr>Раздел 2. Фактический расход  топливно-энергетических ресурсов    </vt:lpstr>
      <vt:lpstr>Раздел 2. Фактический расход  топливно-энергетических ресурсов    </vt:lpstr>
      <vt:lpstr>Раздел 2. Фактический расход  топливно-энергетических ресурсов    </vt:lpstr>
      <vt:lpstr>Раздел 2. Фактический расход  топливно-энергетических ресурсов    </vt:lpstr>
      <vt:lpstr>Раздел 3. Оснащенность приборами учёта энергетических ресурсов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Корельский Дмитрий Леонидович</dc:creator>
  <cp:lastModifiedBy>Пищухина Елена Фёдоровна</cp:lastModifiedBy>
  <cp:revision>172</cp:revision>
  <dcterms:created xsi:type="dcterms:W3CDTF">2023-10-04T07:04:36Z</dcterms:created>
  <dcterms:modified xsi:type="dcterms:W3CDTF">2024-01-29T06:41:30Z</dcterms:modified>
</cp:coreProperties>
</file>